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7" r:id="rId2"/>
  </p:sldMasterIdLst>
  <p:notesMasterIdLst>
    <p:notesMasterId r:id="rId77"/>
  </p:notesMasterIdLst>
  <p:handoutMasterIdLst>
    <p:handoutMasterId r:id="rId78"/>
  </p:handoutMasterIdLst>
  <p:sldIdLst>
    <p:sldId id="424" r:id="rId3"/>
    <p:sldId id="464" r:id="rId4"/>
    <p:sldId id="680" r:id="rId5"/>
    <p:sldId id="716" r:id="rId6"/>
    <p:sldId id="717" r:id="rId7"/>
    <p:sldId id="718" r:id="rId8"/>
    <p:sldId id="719" r:id="rId9"/>
    <p:sldId id="720" r:id="rId10"/>
    <p:sldId id="721" r:id="rId11"/>
    <p:sldId id="722" r:id="rId12"/>
    <p:sldId id="723" r:id="rId13"/>
    <p:sldId id="725" r:id="rId14"/>
    <p:sldId id="724" r:id="rId15"/>
    <p:sldId id="726" r:id="rId16"/>
    <p:sldId id="727" r:id="rId17"/>
    <p:sldId id="728" r:id="rId18"/>
    <p:sldId id="729" r:id="rId19"/>
    <p:sldId id="730" r:id="rId20"/>
    <p:sldId id="731" r:id="rId21"/>
    <p:sldId id="733" r:id="rId22"/>
    <p:sldId id="732" r:id="rId23"/>
    <p:sldId id="734" r:id="rId24"/>
    <p:sldId id="735" r:id="rId25"/>
    <p:sldId id="736" r:id="rId26"/>
    <p:sldId id="737" r:id="rId27"/>
    <p:sldId id="738" r:id="rId28"/>
    <p:sldId id="739" r:id="rId29"/>
    <p:sldId id="740" r:id="rId30"/>
    <p:sldId id="741" r:id="rId31"/>
    <p:sldId id="765" r:id="rId32"/>
    <p:sldId id="742" r:id="rId33"/>
    <p:sldId id="744" r:id="rId34"/>
    <p:sldId id="743" r:id="rId35"/>
    <p:sldId id="746" r:id="rId36"/>
    <p:sldId id="747" r:id="rId37"/>
    <p:sldId id="748" r:id="rId38"/>
    <p:sldId id="749" r:id="rId39"/>
    <p:sldId id="750" r:id="rId40"/>
    <p:sldId id="751" r:id="rId41"/>
    <p:sldId id="752" r:id="rId42"/>
    <p:sldId id="753" r:id="rId43"/>
    <p:sldId id="754" r:id="rId44"/>
    <p:sldId id="755" r:id="rId45"/>
    <p:sldId id="756" r:id="rId46"/>
    <p:sldId id="757" r:id="rId47"/>
    <p:sldId id="758" r:id="rId48"/>
    <p:sldId id="759" r:id="rId49"/>
    <p:sldId id="760" r:id="rId50"/>
    <p:sldId id="761" r:id="rId51"/>
    <p:sldId id="763" r:id="rId52"/>
    <p:sldId id="764" r:id="rId53"/>
    <p:sldId id="766" r:id="rId54"/>
    <p:sldId id="767" r:id="rId55"/>
    <p:sldId id="762" r:id="rId56"/>
    <p:sldId id="768" r:id="rId57"/>
    <p:sldId id="769" r:id="rId58"/>
    <p:sldId id="774" r:id="rId59"/>
    <p:sldId id="770" r:id="rId60"/>
    <p:sldId id="771" r:id="rId61"/>
    <p:sldId id="772" r:id="rId62"/>
    <p:sldId id="773" r:id="rId63"/>
    <p:sldId id="775" r:id="rId64"/>
    <p:sldId id="776" r:id="rId65"/>
    <p:sldId id="777" r:id="rId66"/>
    <p:sldId id="778" r:id="rId67"/>
    <p:sldId id="779" r:id="rId68"/>
    <p:sldId id="780" r:id="rId69"/>
    <p:sldId id="782" r:id="rId70"/>
    <p:sldId id="783" r:id="rId71"/>
    <p:sldId id="785" r:id="rId72"/>
    <p:sldId id="781" r:id="rId73"/>
    <p:sldId id="786" r:id="rId74"/>
    <p:sldId id="787" r:id="rId75"/>
    <p:sldId id="784" r:id="rId76"/>
  </p:sldIdLst>
  <p:sldSz cx="12192000" cy="6858000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sion Chen" initials="YC" lastIdx="1" clrIdx="0">
    <p:extLst>
      <p:ext uri="{19B8F6BF-5375-455C-9EA6-DF929625EA0E}">
        <p15:presenceInfo xmlns:p15="http://schemas.microsoft.com/office/powerpoint/2012/main" userId="7146877357706f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003399"/>
    <a:srgbClr val="FFFF00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786" autoAdjust="0"/>
    <p:restoredTop sz="94660"/>
  </p:normalViewPr>
  <p:slideViewPr>
    <p:cSldViewPr>
      <p:cViewPr varScale="1">
        <p:scale>
          <a:sx n="67" d="100"/>
          <a:sy n="67" d="100"/>
        </p:scale>
        <p:origin x="90" y="5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5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5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 smtClean="0"/>
            </a:lvl1pPr>
          </a:lstStyle>
          <a:p>
            <a:pPr>
              <a:defRPr/>
            </a:pPr>
            <a:fld id="{370E364B-F6A0-45A4-83CA-97D3AC616A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44424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 smtClean="0"/>
            </a:lvl1pPr>
          </a:lstStyle>
          <a:p>
            <a:pPr>
              <a:defRPr/>
            </a:pPr>
            <a:fld id="{0781FBCE-61FE-40E6-9754-3B50E0E96E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05541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862861-AB4E-4A4A-85C9-2BE426D977B7}" type="slidenum">
              <a:rPr lang="en-US" altLang="zh-CN">
                <a:solidFill>
                  <a:srgbClr val="000000"/>
                </a:solidFill>
              </a:rPr>
              <a:pPr/>
              <a:t>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718769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39235F-6C18-4134-BF15-31B023A9214B}" type="slidenum">
              <a:rPr lang="en-US" altLang="zh-CN">
                <a:solidFill>
                  <a:srgbClr val="000000"/>
                </a:solidFill>
              </a:rPr>
              <a:pPr/>
              <a:t>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3552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6C06B-9E90-4371-A308-5EE86E277ACE}" type="slidenum">
              <a:rPr lang="en-US" altLang="zh-CN">
                <a:solidFill>
                  <a:srgbClr val="000000"/>
                </a:solidFill>
              </a:rPr>
              <a:pPr/>
              <a:t>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54697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C54D9-3F1E-482D-9BB3-8411D473745E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24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535DF-7ACE-45F4-AD89-74076DEF1B92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471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6567A-0BCE-495C-A14A-563928BD45D6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82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C54D9-3F1E-482D-9BB3-8411D473745E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738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99564-EDC3-4130-815E-40135C708A99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373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44FF12-DCE0-4305-8374-2ED4551FE1F9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289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DCC9B-36AA-435B-A437-EC0049F7D54F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51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AF504-6347-4342-98AF-77F78A195D46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7524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3CB57A-CCA9-4770-99FD-510513A500CB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695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CFE537-A617-4818-9DB4-89B769C42B8C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417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E50251-9BF3-4227-8ACF-54E45D8E0DEF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050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99564-EDC3-4130-815E-40135C708A99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6422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F00DF-14FB-4D10-8B01-87888B24ED85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92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535DF-7ACE-45F4-AD89-74076DEF1B92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1659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6567A-0BCE-495C-A14A-563928BD45D6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5536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FFFFFF"/>
                </a:solidFill>
              </a:rPr>
              <a:t>Xuegong Zhang</a:t>
            </a:r>
            <a:endParaRPr lang="en-US" altLang="zh-CN" sz="2400">
              <a:solidFill>
                <a:srgbClr val="FFFFFF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409BA026-B759-413E-9B7E-4969743CC946}" type="slidenum">
              <a:rPr lang="zh-CN" altLang="en-US">
                <a:solidFill>
                  <a:srgbClr val="FFFFFF"/>
                </a:solidFill>
              </a:rPr>
              <a:pPr/>
              <a:t>‹#›</a:t>
            </a:fld>
            <a:endParaRPr lang="en-US" altLang="zh-CN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381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44FF12-DCE0-4305-8374-2ED4551FE1F9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321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DCC9B-36AA-435B-A437-EC0049F7D54F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689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AF504-6347-4342-98AF-77F78A195D46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924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3CB57A-CCA9-4770-99FD-510513A500CB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760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CFE537-A617-4818-9DB4-89B769C42B8C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E50251-9BF3-4227-8ACF-54E45D8E0DEF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25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F00DF-14FB-4D10-8B01-87888B24ED85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52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A392AEBB-EFA5-4C13-848B-12C1F278DA06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9603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r>
              <a:rPr lang="en-US" altLang="zh-CN">
                <a:solidFill>
                  <a:srgbClr val="FFFFFF"/>
                </a:solidFill>
              </a:rPr>
              <a:t>Xuegong Zhang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A392AEBB-EFA5-4C13-848B-12C1F278DA06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87910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zhangxg@tsinghua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xwwang@tsinghua.edu.c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2278" y="1628800"/>
            <a:ext cx="8887444" cy="1478632"/>
          </a:xfrm>
        </p:spPr>
        <p:txBody>
          <a:bodyPr/>
          <a:lstStyle/>
          <a:p>
            <a:pPr eaLnBrk="1" hangingPunct="1"/>
            <a:r>
              <a:rPr lang="zh-CN" altLang="en-US" sz="4800" dirty="0">
                <a:solidFill>
                  <a:schemeClr val="bg2"/>
                </a:solidFill>
                <a:ea typeface="黑体" pitchFamily="2" charset="-122"/>
              </a:rPr>
              <a:t>模式识别（第四版）</a:t>
            </a:r>
            <a:br>
              <a:rPr lang="en-US" altLang="zh-CN" sz="4800" dirty="0">
                <a:solidFill>
                  <a:schemeClr val="bg2"/>
                </a:solidFill>
                <a:ea typeface="黑体" pitchFamily="2" charset="-122"/>
              </a:rPr>
            </a:br>
            <a:r>
              <a:rPr lang="en-US" altLang="zh-CN" sz="4000" dirty="0">
                <a:solidFill>
                  <a:schemeClr val="bg2"/>
                </a:solidFill>
                <a:ea typeface="黑体" pitchFamily="2" charset="-122"/>
              </a:rPr>
              <a:t>——</a:t>
            </a:r>
            <a:r>
              <a:rPr lang="zh-CN" altLang="zh-CN" sz="4000" dirty="0">
                <a:solidFill>
                  <a:schemeClr val="bg2"/>
                </a:solidFill>
                <a:ea typeface="黑体" pitchFamily="2" charset="-122"/>
              </a:rPr>
              <a:t>模式识别</a:t>
            </a:r>
            <a:r>
              <a:rPr lang="zh-CN" altLang="en-US" sz="4000" dirty="0">
                <a:solidFill>
                  <a:schemeClr val="bg2"/>
                </a:solidFill>
                <a:ea typeface="黑体" pitchFamily="2" charset="-122"/>
              </a:rPr>
              <a:t>与机器学习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91544" y="4336752"/>
            <a:ext cx="7777163" cy="1478632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zh-CN" altLang="en-US" sz="2400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张学工、汪小我</a:t>
            </a:r>
            <a:endParaRPr lang="en-US" altLang="zh-CN" sz="2400" dirty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zhangxg@tsinghua.edu.cn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t>;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xwwang@tsinghua.edu.cn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  <a:p>
            <a:pPr lvl="0" eaLnBrk="1" hangingPunct="1">
              <a:lnSpc>
                <a:spcPct val="80000"/>
              </a:lnSpc>
              <a:defRPr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清华大学自动化系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29236" y="18724"/>
            <a:ext cx="8887444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8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8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8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8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8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8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8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8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72ED95-257C-4026-8C27-5ABD4D422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C54D9-3F1E-482D-9BB3-8411D473745E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1</a:t>
            </a:fld>
            <a:endParaRPr lang="en-US" altLang="zh-C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74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626121-20E6-4AD0-8C0C-F12BDFD0F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10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3260391F-C230-4E99-AB90-D493E9AA9E1E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10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E421685D-4673-4BAD-B76C-50BFEA5F97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884" y="754360"/>
                <a:ext cx="10870232" cy="5122912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CN" sz="3600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11.3.1</a:t>
                </a:r>
                <a:r>
                  <a:rPr lang="zh-CN" altLang="en-US" sz="3600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混合密度的最大似然估计</a:t>
                </a:r>
                <a:endParaRPr lang="en-US" altLang="zh-CN" sz="3600" dirty="0">
                  <a:solidFill>
                    <a:srgbClr val="000000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（一） 假设条件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样本集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𝑋</m:t>
                    </m:r>
                    <m:r>
                      <a:rPr lang="en-US" altLang="zh-CN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中的样本属于</a:t>
                </a:r>
                <a:r>
                  <a:rPr lang="en-US" altLang="zh-CN" sz="2400" i="1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c 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个类别，但不知各样本属哪类。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类先验概率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240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</m:t>
                    </m:r>
                    <m:r>
                      <a:rPr lang="en-US" altLang="zh-CN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𝑖</m:t>
                    </m:r>
                    <m:r>
                      <a:rPr lang="en-US" altLang="zh-CN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=1, …,</m:t>
                    </m:r>
                    <m:r>
                      <a:rPr lang="en-US" altLang="zh-CN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𝑐</m:t>
                    </m:r>
                  </m:oMath>
                </a14:m>
                <a:r>
                  <a:rPr lang="en-US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已知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类条件概率密度形式已知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 | 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</m:t>
                    </m:r>
                    <m:r>
                      <a:rPr lang="en-US" altLang="zh-CN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𝑖</m:t>
                    </m:r>
                    <m:r>
                      <a:rPr lang="en-US" altLang="zh-CN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=1, …,</m:t>
                    </m:r>
                    <m:r>
                      <a:rPr lang="en-US" altLang="zh-CN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𝑐</m:t>
                    </m:r>
                  </m:oMath>
                </a14:m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未知是仅是</a:t>
                </a:r>
                <a:r>
                  <a:rPr lang="zh-CN" altLang="en-US" sz="2400" i="1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400" i="1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c 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个参数向量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的值</a:t>
                </a:r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   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所有未知参数组成的向量记为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  <m:r>
                          <a:rPr lang="en-US" altLang="zh-CN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E421685D-4673-4BAD-B76C-50BFEA5F97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884" y="754360"/>
                <a:ext cx="10870232" cy="5122912"/>
              </a:xfrm>
              <a:blipFill>
                <a:blip r:embed="rId2"/>
                <a:stretch>
                  <a:fillRect l="-1121" t="-22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D5085FC2-AB9A-4876-ADAB-CE2DF5806A55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154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626121-20E6-4AD0-8C0C-F12BDFD0F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11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3260391F-C230-4E99-AB90-D493E9AA9E1E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11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911A744-7784-477D-8626-B1E8506F4C25}"/>
                  </a:ext>
                </a:extLst>
              </p:cNvPr>
              <p:cNvSpPr/>
              <p:nvPr/>
            </p:nvSpPr>
            <p:spPr>
              <a:xfrm>
                <a:off x="656692" y="692696"/>
                <a:ext cx="10878616" cy="51923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（二） 似然函数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混合密度：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e>
                        <m:r>
                          <a:rPr lang="zh-CN" alt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p>
                      <m:e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𝑃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分量密度：类条件密度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混合参数：</a:t>
                </a:r>
                <a:r>
                  <a:rPr lang="zh-CN" altLang="en-US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先验概率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（有时也可未知，一起参与估计）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设样本集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中的样本是从混合密度为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的总体中独立抽取的，即满足独立同分布条件，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确定但未知，则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似然函数：</a:t>
                </a:r>
                <a:r>
                  <a:rPr lang="en-US" altLang="zh-CN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𝑙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d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𝑝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𝑋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|</m:t>
                    </m:r>
                    <m:r>
                      <a:rPr lang="zh-CN" alt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𝑁</m:t>
                        </m:r>
                      </m:sup>
                      <m:e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|</m:t>
                    </m:r>
                    <m:r>
                      <a:rPr lang="zh-CN" alt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endParaRPr lang="en-US" altLang="zh-CN" i="1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对数似然函数：</a:t>
                </a:r>
                <a:r>
                  <a:rPr lang="en-US" altLang="zh-CN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𝐻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d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unc>
                      <m:funcPr>
                        <m:ctrlP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uncPr>
                      <m:fNam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𝑙𝑛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altLang="zh-CN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CN" i="1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chemeClr val="bg2"/>
                    </a:solidFill>
                    <a:latin typeface="+mn-lt"/>
                    <a:ea typeface="黑体" panose="02010609060101010101" pitchFamily="49" charset="-122"/>
                  </a:rPr>
                  <a:t>最大似然估计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+mn-lt"/>
                    <a:ea typeface="黑体" panose="02010609060101010101" pitchFamily="49" charset="-122"/>
                  </a:rPr>
                  <a:t>就是使</a:t>
                </a: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𝑙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zh-CN" alt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 </a:t>
                </a:r>
                <a:r>
                  <a:rPr lang="zh-CN" altLang="en-US" dirty="0">
                    <a:solidFill>
                      <a:schemeClr val="bg2"/>
                    </a:solidFill>
                    <a:latin typeface="+mn-lt"/>
                    <a:ea typeface="黑体" panose="02010609060101010101" pitchFamily="49" charset="-122"/>
                  </a:rPr>
                  <a:t>或</a:t>
                </a: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𝐻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 </a:t>
                </a:r>
                <a:r>
                  <a:rPr lang="zh-CN" altLang="en-US" dirty="0">
                    <a:solidFill>
                      <a:schemeClr val="bg2"/>
                    </a:solidFill>
                    <a:latin typeface="+mn-lt"/>
                    <a:ea typeface="黑体" panose="02010609060101010101" pitchFamily="49" charset="-122"/>
                  </a:rPr>
                  <a:t>取最大的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+mn-lt"/>
                    <a:ea typeface="黑体" panose="02010609060101010101" pitchFamily="49" charset="-122"/>
                  </a:rPr>
                  <a:t> 值</a:t>
                </a:r>
                <a:endParaRPr lang="en-US" altLang="zh-CN" i="1" dirty="0">
                  <a:solidFill>
                    <a:schemeClr val="bg2"/>
                  </a:solidFill>
                  <a:latin typeface="+mn-lt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911A744-7784-477D-8626-B1E8506F4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92" y="692696"/>
                <a:ext cx="10878616" cy="5192383"/>
              </a:xfrm>
              <a:prstGeom prst="rect">
                <a:avLst/>
              </a:prstGeom>
              <a:blipFill>
                <a:blip r:embed="rId2"/>
                <a:stretch>
                  <a:fillRect l="-1177" b="-12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6E44920A-82BD-489A-B1EB-E731B592AEC5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272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E1305C-9182-4DC0-B4C0-122CB12D3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12</a:t>
            </a:fld>
            <a:endParaRPr lang="en-US" altLang="zh-CN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8B67C06-4DF7-4207-BD0C-218F41298609}"/>
                  </a:ext>
                </a:extLst>
              </p:cNvPr>
              <p:cNvSpPr/>
              <p:nvPr/>
            </p:nvSpPr>
            <p:spPr>
              <a:xfrm>
                <a:off x="803412" y="549795"/>
                <a:ext cx="10585176" cy="5831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（三）可识别性问题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求出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，就得到了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…,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，即从混合密度函数中恢复出了分量密度函数。可能吗？什么条件下可能？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可识别性定义：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 </a:t>
                </a: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若对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  <m:r>
                      <a:rPr lang="zh-CN" alt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≠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  <m:r>
                      <a:rPr lang="zh-CN" alt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′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，对混合分布中每个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都有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d>
                    <m:r>
                      <a:rPr lang="zh-CN" alt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≠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，则密度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是可识别的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zh-CN" altLang="en-US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大部分常见连续随机变量的分布密度函数都是可识别的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离散随机变量的混合概率函数则往往是不可识别的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8B67C06-4DF7-4207-BD0C-218F41298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12" y="549795"/>
                <a:ext cx="10585176" cy="5831533"/>
              </a:xfrm>
              <a:prstGeom prst="rect">
                <a:avLst/>
              </a:prstGeom>
              <a:blipFill>
                <a:blip r:embed="rId2"/>
                <a:stretch>
                  <a:fillRect l="-12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4C1F9E63-E75C-423D-A2BB-76422B6EC13E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12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8160FF-E9FA-4A92-8105-CB147ED248E6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382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626121-20E6-4AD0-8C0C-F12BDFD0F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13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3260391F-C230-4E99-AB90-D493E9AA9E1E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13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BAB2292-33EB-4A27-923C-C63D4F7D0465}"/>
                  </a:ext>
                </a:extLst>
              </p:cNvPr>
              <p:cNvSpPr/>
              <p:nvPr/>
            </p:nvSpPr>
            <p:spPr>
              <a:xfrm>
                <a:off x="587388" y="404664"/>
                <a:ext cx="11017224" cy="57621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（四）计算问题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对于可识别的似然函数，如何求最大似然估计？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思路同监督情况，即如果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对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可微，则令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0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得一系列方程组，它们是最大似然估计的必要条件，若存在唯一极值则就是解。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𝐻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d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altLang="zh-CN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</m:d>
                          </m:den>
                        </m:f>
                      </m:e>
                    </m:nary>
                    <m:sSub>
                      <m:sSubPr>
                        <m:ctrlP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p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𝑃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lang="en-US" altLang="zh-CN" dirty="0">
                    <a:solidFill>
                      <a:schemeClr val="bg2"/>
                    </a:solidFill>
                    <a:latin typeface="+mj-lt"/>
                    <a:ea typeface="Cambria Math" panose="02040503050406030204" pitchFamily="18" charset="0"/>
                  </a:rPr>
                  <a:t> 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	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</m:d>
                          </m:den>
                        </m:f>
                      </m:e>
                    </m:nary>
                    <m:sSub>
                      <m:sSubPr>
                        <m:ctrlP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𝑃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   (</a:t>
                </a: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独立</a:t>
                </a:r>
                <a:r>
                  <a:rPr lang="en-US" altLang="zh-CN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	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</m:d>
                          </m:den>
                        </m:f>
                      </m:e>
                    </m:nary>
                    <m:sSub>
                      <m:sSubPr>
                        <m:ctrlP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altLang="zh-CN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BAB2292-33EB-4A27-923C-C63D4F7D04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8" y="404664"/>
                <a:ext cx="11017224" cy="5762155"/>
              </a:xfrm>
              <a:prstGeom prst="rect">
                <a:avLst/>
              </a:prstGeom>
              <a:blipFill>
                <a:blip r:embed="rId2"/>
                <a:stretch>
                  <a:fillRect l="-1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B0D83F92-B020-4ADD-AC70-26CFF24E8136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887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14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14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D2DF8B3-2A19-45B2-8301-9A1E7573E5DB}"/>
                  </a:ext>
                </a:extLst>
              </p:cNvPr>
              <p:cNvSpPr/>
              <p:nvPr/>
            </p:nvSpPr>
            <p:spPr>
              <a:xfrm>
                <a:off x="587388" y="384559"/>
                <a:ext cx="11017224" cy="5430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其中后验概率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P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𝑃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𝜃</m:t>
                            </m:r>
                          </m:e>
                        </m:d>
                      </m:den>
                    </m:f>
                  </m:oMath>
                </a14:m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有微分方程组：</a:t>
                </a:r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0" indent="0" algn="ctr">
                  <a:lnSpc>
                    <a:spcPct val="130000"/>
                  </a:lnSpc>
                  <a:buNone/>
                </a:pPr>
                <a:r>
                  <a:rPr lang="en-US" altLang="zh-CN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𝐻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=0, 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𝑖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=1,2,…,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𝑐</m:t>
                    </m:r>
                  </m:oMath>
                </a14:m>
                <a:endParaRPr lang="en-US" altLang="zh-CN" b="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zh-CN" altLang="en-US" b="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另，若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𝑃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也未知，则可引入限制条件</a:t>
                </a:r>
                <a:r>
                  <a:rPr lang="en-US" altLang="zh-CN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: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&gt;0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𝑖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=1,2,…,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𝑐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p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=1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可用 </a:t>
                </a:r>
                <a:r>
                  <a:rPr lang="en-US" altLang="zh-CN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Lagrange </a:t>
                </a: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法求条件极值问题，定义 </a:t>
                </a:r>
                <a:r>
                  <a:rPr lang="en-US" altLang="zh-CN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Lagrange </a:t>
                </a: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函数</a:t>
                </a:r>
                <a:r>
                  <a:rPr lang="en-US" altLang="zh-CN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𝐻</m:t>
                          </m:r>
                        </m:e>
                        <m:sup>
                          <m:r>
                            <a:rPr lang="en-US" altLang="zh-CN" b="0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𝐻</m:t>
                      </m:r>
                      <m:r>
                        <a:rPr lang="en-US" altLang="zh-CN" b="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 </m:t>
                      </m:r>
                      <m:r>
                        <a:rPr lang="zh-CN" altLang="en-US" b="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D2DF8B3-2A19-45B2-8301-9A1E7573E5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8" y="384559"/>
                <a:ext cx="11017224" cy="5430013"/>
              </a:xfrm>
              <a:prstGeom prst="rect">
                <a:avLst/>
              </a:prstGeom>
              <a:blipFill>
                <a:blip r:embed="rId2"/>
                <a:stretch>
                  <a:fillRect l="-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0FF6343F-C6F7-49D3-B1EC-00CB1D893BED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164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15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15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F8F43A1-A4FE-4949-8B06-CCB8561D9602}"/>
                  </a:ext>
                </a:extLst>
              </p:cNvPr>
              <p:cNvSpPr/>
              <p:nvPr/>
            </p:nvSpPr>
            <p:spPr>
              <a:xfrm>
                <a:off x="587388" y="384559"/>
                <a:ext cx="11017224" cy="5527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可得：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𝑁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𝑃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𝑖</m:t>
                      </m:r>
                      <m:r>
                        <a:rPr lang="en-US" altLang="zh-CN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=1,2,…,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c</m:t>
                      </m:r>
                    </m:oMath>
                  </m:oMathPara>
                </a14:m>
                <a:endParaRPr lang="en-US" altLang="zh-CN" b="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𝑁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𝑃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func>
                            <m:funcPr>
                              <m:ctrlPr>
                                <a:rPr lang="en-US" altLang="zh-CN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𝑖</m:t>
                      </m:r>
                      <m:r>
                        <a:rPr lang="en-US" altLang="zh-CN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=1,2,…,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c</m:t>
                      </m:r>
                    </m:oMath>
                  </m:oMathPara>
                </a14:m>
                <a:endParaRPr lang="en-US" altLang="zh-CN" b="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b="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其中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acc>
                          <m:accPr>
                            <m:chr m:val="̂"/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𝑃</m:t>
                            </m:r>
                          </m:e>
                        </m:acc>
                        <m:d>
                          <m:d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𝑐</m:t>
                            </m:r>
                          </m:sup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𝑃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𝑖</m:t>
                    </m:r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=1,2,…,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c</m:t>
                    </m:r>
                  </m:oMath>
                </a14:m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b="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原则上可以从上述微分方程组中求解出最大似然估计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acc>
                  </m:oMath>
                </a14:m>
                <a:r>
                  <a:rPr lang="zh-CN" altLang="en-US" b="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但实际上多数问题中只能采用某种迭代方法求解</a:t>
                </a:r>
                <a:endParaRPr lang="en-US" altLang="zh-CN" b="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F8F43A1-A4FE-4949-8B06-CCB8561D9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8" y="384559"/>
                <a:ext cx="11017224" cy="5527090"/>
              </a:xfrm>
              <a:prstGeom prst="rect">
                <a:avLst/>
              </a:prstGeom>
              <a:blipFill>
                <a:blip r:embed="rId2"/>
                <a:stretch>
                  <a:fillRect l="-830" t="-110" b="-1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97C58C56-7E7F-49B5-B287-1FAFBB0FFCA3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262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16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16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29CC744-DD8C-4508-AEC1-02FA135F0EAF}"/>
                  </a:ext>
                </a:extLst>
              </p:cNvPr>
              <p:cNvSpPr/>
              <p:nvPr/>
            </p:nvSpPr>
            <p:spPr>
              <a:xfrm>
                <a:off x="689992" y="188640"/>
                <a:ext cx="10806608" cy="6199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3600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11.3.2 </a:t>
                </a:r>
                <a:r>
                  <a:rPr lang="zh-CN" altLang="en-US" sz="3600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混合正态分布的参数估计</a:t>
                </a:r>
                <a:endParaRPr lang="en-US" altLang="zh-CN" sz="36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混合高斯模型（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mixture of Gaussian models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）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:</a:t>
                </a: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28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	</a:t>
                </a: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混合模型中的各个分布都是多维正态分布，即</a:t>
                </a:r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~</m:t>
                      </m:r>
                      <m:r>
                        <a:rPr lang="en-US" altLang="zh-CN" sz="2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𝑁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8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主要有三种情况</a:t>
                </a: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  <a:sym typeface="Wingdings" panose="05000000000000000000" pitchFamily="2" charset="2"/>
                  </a:rPr>
                  <a:t>：（“？”表示未知，“</a:t>
                </a: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✔</a:t>
                </a: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  <a:sym typeface="Wingdings" panose="05000000000000000000" pitchFamily="2" charset="2"/>
                  </a:rPr>
                  <a:t>”表示已知）</a:t>
                </a:r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  <a:sym typeface="Wingdings" panose="05000000000000000000" pitchFamily="2" charset="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  <a:sym typeface="Wingdings" panose="05000000000000000000" pitchFamily="2" charset="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  <a:sym typeface="Wingdings" panose="05000000000000000000" pitchFamily="2" charset="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  <a:sym typeface="Wingdings" panose="05000000000000000000" pitchFamily="2" charset="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  <a:sym typeface="Wingdings" panose="05000000000000000000" pitchFamily="2" charset="2"/>
                  </a:rPr>
                  <a:t>其中第</a:t>
                </a:r>
                <a:r>
                  <a:rPr lang="en-US" altLang="zh-CN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  <a:sym typeface="Wingdings" panose="05000000000000000000" pitchFamily="2" charset="2"/>
                  </a:rPr>
                  <a:t>3</a:t>
                </a: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  <a:sym typeface="Wingdings" panose="05000000000000000000" pitchFamily="2" charset="2"/>
                  </a:rPr>
                  <a:t>种情况无法用最大似然法求解</a:t>
                </a:r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29CC744-DD8C-4508-AEC1-02FA135F0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92" y="188640"/>
                <a:ext cx="10806608" cy="6199967"/>
              </a:xfrm>
              <a:prstGeom prst="rect">
                <a:avLst/>
              </a:prstGeom>
              <a:blipFill>
                <a:blip r:embed="rId2"/>
                <a:stretch>
                  <a:fillRect l="-1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086C475E-5D9D-4E29-BE7A-6A47993E24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5714785"/>
                  </p:ext>
                </p:extLst>
              </p:nvPr>
            </p:nvGraphicFramePr>
            <p:xfrm>
              <a:off x="2032000" y="4077072"/>
              <a:ext cx="8128000" cy="1569720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060535345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86174485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73277312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34947531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2502899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情况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800" b="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dirty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CN" sz="1800" b="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𝛴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dirty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𝑃</m:t>
                                </m:r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800" b="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n>
                                      <a:noFill/>
                                    </a:ln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latin typeface="+mj-lt"/>
                            </a:rPr>
                            <a:t>c</a:t>
                          </a:r>
                          <a:endParaRPr lang="zh-CN" altLang="en-US" b="0" dirty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17698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n>
                                <a:noFill/>
                              </a:ln>
                            </a:rPr>
                            <a:t>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n>
                                <a:noFill/>
                              </a:ln>
                            </a:rPr>
                            <a:t>?</a:t>
                          </a:r>
                          <a:endParaRPr lang="zh-CN" altLang="en-US" dirty="0">
                            <a:ln>
                              <a:noFill/>
                            </a:ln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n>
                                <a:noFill/>
                              </a:ln>
                            </a:rPr>
                            <a:t>✔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n>
                                <a:noFill/>
                              </a:ln>
                            </a:rPr>
                            <a:t>✔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n>
                                <a:noFill/>
                              </a:ln>
                            </a:rPr>
                            <a:t>✔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347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n>
                                <a:noFill/>
                              </a:ln>
                            </a:rPr>
                            <a:t>2</a:t>
                          </a:r>
                          <a:endParaRPr lang="zh-CN" altLang="en-US" dirty="0">
                            <a:ln>
                              <a:noFill/>
                            </a:ln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n>
                                <a:noFill/>
                              </a:ln>
                            </a:rPr>
                            <a:t>?</a:t>
                          </a:r>
                          <a:endParaRPr lang="zh-CN" altLang="en-US" dirty="0">
                            <a:ln>
                              <a:noFill/>
                            </a:ln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n>
                                <a:noFill/>
                              </a:ln>
                            </a:rPr>
                            <a:t>?</a:t>
                          </a:r>
                          <a:endParaRPr lang="zh-CN" altLang="en-US" dirty="0">
                            <a:ln>
                              <a:noFill/>
                            </a:ln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n>
                                <a:noFill/>
                              </a:ln>
                            </a:rPr>
                            <a:t>?</a:t>
                          </a:r>
                          <a:endParaRPr lang="zh-CN" altLang="en-US" dirty="0">
                            <a:ln>
                              <a:noFill/>
                            </a:ln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n>
                                <a:noFill/>
                              </a:ln>
                            </a:rPr>
                            <a:t>✔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0144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n>
                                <a:noFill/>
                              </a:ln>
                            </a:rPr>
                            <a:t>3</a:t>
                          </a:r>
                          <a:endParaRPr lang="zh-CN" altLang="en-US" dirty="0">
                            <a:ln>
                              <a:noFill/>
                            </a:ln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n>
                                <a:noFill/>
                              </a:ln>
                            </a:rPr>
                            <a:t>?</a:t>
                          </a:r>
                          <a:endParaRPr lang="zh-CN" altLang="en-US" dirty="0">
                            <a:ln>
                              <a:noFill/>
                            </a:ln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n>
                                <a:noFill/>
                              </a:ln>
                            </a:rPr>
                            <a:t>?</a:t>
                          </a:r>
                          <a:endParaRPr lang="zh-CN" altLang="en-US" dirty="0">
                            <a:ln>
                              <a:noFill/>
                            </a:ln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n>
                                <a:noFill/>
                              </a:ln>
                            </a:rPr>
                            <a:t>?</a:t>
                          </a:r>
                          <a:endParaRPr lang="zh-CN" altLang="en-US" dirty="0">
                            <a:ln>
                              <a:noFill/>
                            </a:ln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n>
                                <a:noFill/>
                              </a:ln>
                            </a:rPr>
                            <a:t>？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6416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086C475E-5D9D-4E29-BE7A-6A47993E24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5714785"/>
                  </p:ext>
                </p:extLst>
              </p:nvPr>
            </p:nvGraphicFramePr>
            <p:xfrm>
              <a:off x="2032000" y="4077072"/>
              <a:ext cx="8128000" cy="1569720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060535345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86174485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73277312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34947531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25028993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情况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375" t="-9333" r="-300375" b="-26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1128" t="-9333" r="-201504" b="-26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9333" r="-100749" b="-26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latin typeface="+mj-lt"/>
                            </a:rPr>
                            <a:t>c</a:t>
                          </a:r>
                          <a:endParaRPr lang="zh-CN" altLang="en-US" b="0" dirty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17698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n>
                                <a:noFill/>
                              </a:ln>
                            </a:rPr>
                            <a:t>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n>
                                <a:noFill/>
                              </a:ln>
                            </a:rPr>
                            <a:t>?</a:t>
                          </a:r>
                          <a:endParaRPr lang="zh-CN" altLang="en-US" dirty="0">
                            <a:ln>
                              <a:noFill/>
                            </a:ln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n>
                                <a:noFill/>
                              </a:ln>
                            </a:rPr>
                            <a:t>✔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n>
                                <a:noFill/>
                              </a:ln>
                            </a:rPr>
                            <a:t>✔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n>
                                <a:noFill/>
                              </a:ln>
                            </a:rPr>
                            <a:t>✔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9347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n>
                                <a:noFill/>
                              </a:ln>
                            </a:rPr>
                            <a:t>2</a:t>
                          </a:r>
                          <a:endParaRPr lang="zh-CN" altLang="en-US" dirty="0">
                            <a:ln>
                              <a:noFill/>
                            </a:ln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n>
                                <a:noFill/>
                              </a:ln>
                            </a:rPr>
                            <a:t>?</a:t>
                          </a:r>
                          <a:endParaRPr lang="zh-CN" altLang="en-US" dirty="0">
                            <a:ln>
                              <a:noFill/>
                            </a:ln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n>
                                <a:noFill/>
                              </a:ln>
                            </a:rPr>
                            <a:t>?</a:t>
                          </a:r>
                          <a:endParaRPr lang="zh-CN" altLang="en-US" dirty="0">
                            <a:ln>
                              <a:noFill/>
                            </a:ln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n>
                                <a:noFill/>
                              </a:ln>
                            </a:rPr>
                            <a:t>?</a:t>
                          </a:r>
                          <a:endParaRPr lang="zh-CN" altLang="en-US" dirty="0">
                            <a:ln>
                              <a:noFill/>
                            </a:ln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n>
                                <a:noFill/>
                              </a:ln>
                            </a:rPr>
                            <a:t>✔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0144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n>
                                <a:noFill/>
                              </a:ln>
                            </a:rPr>
                            <a:t>3</a:t>
                          </a:r>
                          <a:endParaRPr lang="zh-CN" altLang="en-US" dirty="0">
                            <a:ln>
                              <a:noFill/>
                            </a:ln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n>
                                <a:noFill/>
                              </a:ln>
                            </a:rPr>
                            <a:t>?</a:t>
                          </a:r>
                          <a:endParaRPr lang="zh-CN" altLang="en-US" dirty="0">
                            <a:ln>
                              <a:noFill/>
                            </a:ln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n>
                                <a:noFill/>
                              </a:ln>
                            </a:rPr>
                            <a:t>?</a:t>
                          </a:r>
                          <a:endParaRPr lang="zh-CN" altLang="en-US" dirty="0">
                            <a:ln>
                              <a:noFill/>
                            </a:ln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n>
                                <a:noFill/>
                              </a:ln>
                            </a:rPr>
                            <a:t>?</a:t>
                          </a:r>
                          <a:endParaRPr lang="zh-CN" altLang="en-US" dirty="0">
                            <a:ln>
                              <a:noFill/>
                            </a:ln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n>
                                <a:noFill/>
                              </a:ln>
                            </a:rPr>
                            <a:t>？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6416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E8E11641-F96A-485D-8B98-3E7A7AC87D17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108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AE82162-1330-4487-82CB-CC3EBDD7DACF}"/>
                  </a:ext>
                </a:extLst>
              </p:cNvPr>
              <p:cNvSpPr/>
              <p:nvPr/>
            </p:nvSpPr>
            <p:spPr>
              <a:xfrm>
                <a:off x="656692" y="532444"/>
                <a:ext cx="10878616" cy="5451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（一） 情况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1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：均值向量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未知，其他参数已知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由上节知最大似然估计满足方程组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func>
                            <m:func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func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代入正态分布公式，可得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sSubSup>
                        <m:sSubSup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zh-CN" altLang="zh-CN" dirty="0">
                  <a:solidFill>
                    <a:schemeClr val="bg2"/>
                  </a:solidFill>
                  <a:latin typeface="+mj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AE82162-1330-4487-82CB-CC3EBDD7D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92" y="532444"/>
                <a:ext cx="10878616" cy="5451108"/>
              </a:xfrm>
              <a:prstGeom prst="rect">
                <a:avLst/>
              </a:prstGeom>
              <a:blipFill>
                <a:blip r:embed="rId2"/>
                <a:stretch>
                  <a:fillRect l="-11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灯片编号占位符 5">
            <a:extLst>
              <a:ext uri="{FF2B5EF4-FFF2-40B4-BE49-F238E27FC236}">
                <a16:creationId xmlns:a16="http://schemas.microsoft.com/office/drawing/2014/main" id="{CF4B9865-FA1A-487F-84E3-514A9FF445E3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17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D91A2C1-3A1D-4BD4-98FC-DFDD230D3169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080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2120197-467F-45C8-AFAA-990B0D37DC32}"/>
                  </a:ext>
                </a:extLst>
              </p:cNvPr>
              <p:cNvSpPr/>
              <p:nvPr/>
            </p:nvSpPr>
            <p:spPr>
              <a:xfrm>
                <a:off x="1487488" y="765547"/>
                <a:ext cx="9217024" cy="48236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即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					</a:t>
                </a: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样本的加权平均，物理意义明确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					</a:t>
                </a: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可惜权值中包含未知参数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其中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zh-CN" dirty="0">
                  <a:solidFill>
                    <a:schemeClr val="bg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2120197-467F-45C8-AFAA-990B0D37D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8" y="765547"/>
                <a:ext cx="9217024" cy="4823693"/>
              </a:xfrm>
              <a:prstGeom prst="rect">
                <a:avLst/>
              </a:prstGeom>
              <a:blipFill>
                <a:blip r:embed="rId2"/>
                <a:stretch>
                  <a:fillRect l="-9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F75CBD54-C8B5-4C60-9224-42D4C7D7407D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552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19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283F902-3C39-4FC8-B348-ED5C8052213E}"/>
                  </a:ext>
                </a:extLst>
              </p:cNvPr>
              <p:cNvSpPr/>
              <p:nvPr/>
            </p:nvSpPr>
            <p:spPr>
              <a:xfrm>
                <a:off x="656692" y="532444"/>
                <a:ext cx="10878616" cy="52446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迭代法求解：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	用某种方法得到一个较好的初值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，然后用下式迭代：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+1)=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zh-CN" dirty="0">
                  <a:latin typeface="+mj-lt"/>
                </a:endParaRPr>
              </a:p>
              <a:p>
                <a:pPr marL="0" indent="0" algn="r">
                  <a:lnSpc>
                    <a:spcPct val="150000"/>
                  </a:lnSpc>
                  <a:buNone/>
                </a:pPr>
                <a:r>
                  <a:rPr lang="en-US" altLang="zh-CN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—— </a:t>
                </a: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梯度法，可能不是全局最优解，受初值影响大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（二） 情况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2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：类别数目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c</m:t>
                    </m:r>
                  </m:oMath>
                </a14:m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未知，其他参数均未知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思路与（一）类似，将有关分布公式代入上小节方程即可，只是公式复杂一些，也可得到物理意义明确的方程式，但一般也只能用迭代法求解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283F902-3C39-4FC8-B348-ED5C80522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92" y="532444"/>
                <a:ext cx="10878616" cy="5244641"/>
              </a:xfrm>
              <a:prstGeom prst="rect">
                <a:avLst/>
              </a:prstGeom>
              <a:blipFill>
                <a:blip r:embed="rId2"/>
                <a:stretch>
                  <a:fillRect l="-1177" r="-841" b="-1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8ACDAAEE-F7E5-4A4C-97CE-6D23FD17658B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350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1670943"/>
            <a:ext cx="7772400" cy="1470025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11</a:t>
            </a: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章 非监督学习与聚类</a:t>
            </a:r>
            <a:endParaRPr lang="en-US" altLang="zh-CN" sz="36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24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1131272-AF3B-486E-8D35-82762C2A6028}" type="slidenum">
              <a:rPr lang="en-US" altLang="zh-CN">
                <a:solidFill>
                  <a:srgbClr val="000000"/>
                </a:solidFill>
              </a:rPr>
              <a:pPr/>
              <a:t>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F67BAC6-7679-46D0-A398-8646967431D0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174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20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39B3D7E-2C16-4E17-BFD9-32FCBF5A1D94}"/>
              </a:ext>
            </a:extLst>
          </p:cNvPr>
          <p:cNvSpPr/>
          <p:nvPr/>
        </p:nvSpPr>
        <p:spPr>
          <a:xfrm>
            <a:off x="656692" y="405272"/>
            <a:ext cx="108786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zh-CN" altLang="en-US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回顾：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基于模型的方法：	</a:t>
            </a:r>
            <a:r>
              <a:rPr lang="en-US" altLang="zh-CN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 </a:t>
            </a: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估计概率密度函数 </a:t>
            </a:r>
            <a:r>
              <a:rPr lang="en-US" altLang="zh-CN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 </a:t>
            </a: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困难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		  	</a:t>
            </a:r>
            <a:r>
              <a:rPr lang="en-US" altLang="zh-CN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寻找密度函数中的单峰 </a:t>
            </a:r>
            <a:endParaRPr lang="en-US" altLang="zh-CN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altLang="zh-CN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需要较多样本或先验知识</a:t>
            </a:r>
            <a:r>
              <a:rPr lang="en-US" altLang="zh-CN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在非监督学习中不易满足</a:t>
            </a:r>
            <a:endParaRPr lang="en-US" altLang="zh-CN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spcBef>
                <a:spcPts val="1200"/>
              </a:spcBef>
              <a:buNone/>
            </a:pPr>
            <a:endParaRPr lang="zh-CN" altLang="en-US" sz="16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基于相似性度量的聚类方法：</a:t>
            </a:r>
          </a:p>
          <a:p>
            <a:pPr>
              <a:spcBef>
                <a:spcPts val="1200"/>
              </a:spcBef>
            </a:pPr>
            <a:r>
              <a:rPr lang="en-US" altLang="zh-CN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考查样本之间的相似性，根据相似性把样本集划分为若干子集，</a:t>
            </a:r>
            <a:endParaRPr lang="en-US" altLang="zh-CN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1200"/>
              </a:spcBef>
            </a:pPr>
            <a:r>
              <a:rPr lang="en-US" altLang="zh-CN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使某种表示聚类质量的准则函数最优</a:t>
            </a:r>
          </a:p>
          <a:p>
            <a:pPr lvl="2">
              <a:spcBef>
                <a:spcPts val="1200"/>
              </a:spcBef>
            </a:pP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相似性度量：以某种距离定义</a:t>
            </a:r>
          </a:p>
          <a:p>
            <a:pPr lvl="4">
              <a:spcBef>
                <a:spcPts val="1200"/>
              </a:spcBef>
            </a:pP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直观理解：同一类的样本的特征向量应是相互靠近的</a:t>
            </a:r>
          </a:p>
          <a:p>
            <a:pPr lvl="4">
              <a:spcBef>
                <a:spcPts val="1200"/>
              </a:spcBef>
            </a:pP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lang="en-US" altLang="zh-CN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前提：特征选取合理，能反映所感兴趣的关系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E1F446-3906-42D7-881C-85FF566EBAB1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528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21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标题 11">
            <a:extLst>
              <a:ext uri="{FF2B5EF4-FFF2-40B4-BE49-F238E27FC236}">
                <a16:creationId xmlns:a16="http://schemas.microsoft.com/office/drawing/2014/main" id="{E14931F0-F20E-4E9F-A095-B63B1944A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92" y="235496"/>
            <a:ext cx="10726216" cy="1143000"/>
          </a:xfrm>
        </p:spPr>
        <p:txBody>
          <a:bodyPr/>
          <a:lstStyle/>
          <a:p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11.4 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动态聚类算法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4552D7-598D-4319-A857-CBE429F3A483}"/>
              </a:ext>
            </a:extLst>
          </p:cNvPr>
          <p:cNvSpPr/>
          <p:nvPr/>
        </p:nvSpPr>
        <p:spPr>
          <a:xfrm>
            <a:off x="876908" y="1381198"/>
            <a:ext cx="1043818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Bef>
                <a:spcPts val="1800"/>
              </a:spcBef>
            </a:pPr>
            <a:r>
              <a:rPr lang="zh-CN" altLang="en-US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动态聚类方法</a:t>
            </a:r>
            <a:endParaRPr lang="en-US" altLang="zh-CN" sz="28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spcBef>
                <a:spcPts val="1800"/>
              </a:spcBef>
            </a:pPr>
            <a:r>
              <a:rPr lang="en-US" altLang="zh-CN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多次迭代，逐步调整类别划分，最终使某准则达到最优</a:t>
            </a:r>
            <a:endParaRPr lang="en-US" altLang="zh-CN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spcBef>
                <a:spcPts val="1800"/>
              </a:spcBef>
            </a:pPr>
            <a:r>
              <a:rPr lang="zh-CN" altLang="en-US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三个要点：</a:t>
            </a:r>
            <a:endParaRPr lang="en-US" altLang="zh-CN" sz="28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spcBef>
                <a:spcPts val="1800"/>
              </a:spcBef>
            </a:pPr>
            <a:r>
              <a:rPr lang="en-US" altLang="zh-CN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① </a:t>
            </a: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选某种距离作为样本相似性度量</a:t>
            </a:r>
          </a:p>
          <a:p>
            <a:pPr eaLnBrk="0" hangingPunct="0">
              <a:spcBef>
                <a:spcPts val="1800"/>
              </a:spcBef>
            </a:pP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② 定义某个准则函数，用于评价聚类质量</a:t>
            </a:r>
          </a:p>
          <a:p>
            <a:pPr eaLnBrk="0" hangingPunct="0">
              <a:spcBef>
                <a:spcPts val="1800"/>
              </a:spcBef>
            </a:pPr>
            <a:r>
              <a:rPr lang="en-US" altLang="zh-CN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③ 初始分类方法及迭代算法</a:t>
            </a:r>
          </a:p>
          <a:p>
            <a:pPr eaLnBrk="0" hangingPunct="0">
              <a:spcBef>
                <a:spcPts val="1800"/>
              </a:spcBef>
            </a:pPr>
            <a:endParaRPr lang="en-US" altLang="zh-CN" sz="2800" dirty="0">
              <a:solidFill>
                <a:schemeClr val="bg2"/>
              </a:solidFill>
              <a:ea typeface="黑体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F1EF47-581C-42EA-A11B-57FE1CC7F405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523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9177CF5-7029-4147-99C8-C6E7F2802746}"/>
              </a:ext>
            </a:extLst>
          </p:cNvPr>
          <p:cNvSpPr/>
          <p:nvPr/>
        </p:nvSpPr>
        <p:spPr>
          <a:xfrm>
            <a:off x="5276705" y="3198168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026D630-C33F-47CD-8FAC-29B6CE6EBFA4}"/>
                  </a:ext>
                </a:extLst>
              </p:cNvPr>
              <p:cNvSpPr/>
              <p:nvPr/>
            </p:nvSpPr>
            <p:spPr>
              <a:xfrm>
                <a:off x="692696" y="351282"/>
                <a:ext cx="10806608" cy="6254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3600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11.4.1 </a:t>
                </a:r>
                <a:r>
                  <a:rPr lang="en-US" altLang="zh-CN" sz="3600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C</a:t>
                </a:r>
                <a:r>
                  <a:rPr lang="zh-CN" altLang="zh-CN" sz="3600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均值算法</a:t>
                </a:r>
                <a:r>
                  <a:rPr lang="zh-CN" altLang="en-US" sz="3600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（</a:t>
                </a:r>
                <a:r>
                  <a:rPr lang="en-US" altLang="zh-CN" sz="3600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K</a:t>
                </a:r>
                <a:r>
                  <a:rPr lang="zh-CN" altLang="en-US" sz="3600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均值算法）</a:t>
                </a:r>
                <a:endParaRPr lang="en-US" altLang="zh-CN" sz="3600" kern="1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eaLnBrk="0" hangingPunct="0">
                  <a:spcBef>
                    <a:spcPct val="20000"/>
                  </a:spcBef>
                </a:pPr>
                <a:r>
                  <a:rPr lang="zh-CN" altLang="en-US" sz="28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误差平方和准则</a:t>
                </a:r>
                <a:endParaRPr lang="en-US" altLang="zh-CN" sz="28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eaLnBrk="0" hangingPunct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eaLnBrk="0" hangingPunct="0">
                  <a:spcBef>
                    <a:spcPct val="20000"/>
                  </a:spcBef>
                </a:pP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是第</a:t>
                </a:r>
                <a:r>
                  <a:rPr lang="en-US" altLang="zh-CN" i="1" dirty="0" err="1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i</a:t>
                </a: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个聚类，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𝑖</m:t>
                    </m:r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=1,2,…,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c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，其中样本数为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  <a:p>
                <a:pPr eaLnBrk="0" hangingPunct="0">
                  <a:spcBef>
                    <a:spcPct val="2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中样本均值为</a:t>
                </a:r>
                <a:endParaRPr lang="en-US" altLang="zh-CN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  <a:p>
                <a:pPr eaLnBrk="0" hangingPunct="0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𝛤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eaLnBrk="0" hangingPunct="0">
                  <a:spcBef>
                    <a:spcPts val="600"/>
                  </a:spcBef>
                </a:pPr>
                <a:r>
                  <a:rPr lang="zh-CN" altLang="en-US" sz="2800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直观理解：</a:t>
                </a:r>
                <a:endParaRPr lang="en-US" altLang="zh-CN" sz="2800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  <a:p>
                <a:pPr eaLnBrk="0" hangingPunct="0">
                  <a:spcBef>
                    <a:spcPts val="600"/>
                  </a:spcBef>
                </a:pPr>
                <a:r>
                  <a:rPr lang="en-US" altLang="zh-CN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	</a:t>
                </a:r>
                <a:r>
                  <a:rPr lang="zh-CN" altLang="zh-CN" dirty="0">
                    <a:solidFill>
                      <a:schemeClr val="bg2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反映了用</a:t>
                </a:r>
                <a:r>
                  <a:rPr lang="en-US" altLang="zh-CN" i="1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c</a:t>
                </a:r>
                <a:r>
                  <a:rPr lang="zh-CN" altLang="en-US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个聚类中心代表</a:t>
                </a:r>
                <a:r>
                  <a:rPr lang="en-US" altLang="zh-CN" i="1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c</a:t>
                </a:r>
                <a:r>
                  <a:rPr lang="zh-CN" altLang="en-US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个样本子集所带来的总的误差平方和</a:t>
                </a:r>
                <a:endParaRPr lang="en-US" altLang="zh-CN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  <a:p>
                <a:pPr eaLnBrk="0" hangingPunct="0">
                  <a:spcBef>
                    <a:spcPts val="600"/>
                  </a:spcBef>
                </a:pPr>
                <a:r>
                  <a:rPr lang="en-US" altLang="zh-CN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	</a:t>
                </a:r>
                <a:r>
                  <a:rPr lang="zh-CN" altLang="zh-CN" dirty="0">
                    <a:solidFill>
                      <a:schemeClr val="bg2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是样本集</a:t>
                </a:r>
                <a14:m>
                  <m:oMath xmlns:m="http://schemas.openxmlformats.org/officeDocument/2006/math">
                    <m:r>
                      <a:rPr lang="el-GR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𝛶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与类别集</a:t>
                </a:r>
                <a14:m>
                  <m:oMath xmlns:m="http://schemas.openxmlformats.org/officeDocument/2006/math">
                    <m:r>
                      <a:rPr lang="el-GR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的函数</a:t>
                </a:r>
                <a:endParaRPr lang="en-US" altLang="zh-CN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  <a:p>
                <a:pPr eaLnBrk="0" hangingPunct="0">
                  <a:spcBef>
                    <a:spcPts val="600"/>
                  </a:spcBef>
                </a:pPr>
                <a:r>
                  <a:rPr lang="en-US" altLang="zh-CN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C</a:t>
                </a:r>
                <a:r>
                  <a:rPr lang="zh-CN" altLang="en-US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均值算法的目标：最小化  			</a:t>
                </a:r>
                <a:r>
                  <a:rPr lang="en-US" altLang="zh-CN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——</a:t>
                </a:r>
                <a:r>
                  <a:rPr lang="zh-CN" altLang="en-US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最小方差划分</a:t>
                </a:r>
                <a:endParaRPr lang="en-US" altLang="zh-CN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026D630-C33F-47CD-8FAC-29B6CE6EBF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96" y="351282"/>
                <a:ext cx="10806608" cy="6254084"/>
              </a:xfrm>
              <a:prstGeom prst="rect">
                <a:avLst/>
              </a:prstGeom>
              <a:blipFill>
                <a:blip r:embed="rId2"/>
                <a:stretch>
                  <a:fillRect l="-1185" b="-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6670A524-7ACC-4109-A6DC-E1E2F2503816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431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23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42D2310-65C0-4BC2-B327-1CFA1BD3C943}"/>
                  </a:ext>
                </a:extLst>
              </p:cNvPr>
              <p:cNvSpPr/>
              <p:nvPr/>
            </p:nvSpPr>
            <p:spPr>
              <a:xfrm>
                <a:off x="620688" y="684445"/>
                <a:ext cx="10950624" cy="55528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另一种角度来看</a:t>
                </a: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C</a:t>
                </a:r>
                <a:r>
                  <a:rPr lang="zh-CN" altLang="zh-CN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均值方法：</a:t>
                </a:r>
                <a:endParaRPr lang="zh-CN" altLang="zh-CN" kern="100" dirty="0">
                  <a:solidFill>
                    <a:schemeClr val="bg2"/>
                  </a:solidFill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	  </a:t>
                </a:r>
                <a:r>
                  <a:rPr lang="zh-CN" altLang="zh-CN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用</a:t>
                </a:r>
                <a:r>
                  <a:rPr lang="en-US" altLang="zh-CN" i="1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c</a:t>
                </a:r>
                <a:r>
                  <a:rPr lang="zh-CN" altLang="zh-CN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个码本来代表整个样本集，使这种表示带来的总体误差最小。</a:t>
                </a:r>
                <a:endParaRPr lang="zh-CN" altLang="zh-CN" kern="100" dirty="0">
                  <a:solidFill>
                    <a:schemeClr val="bg2"/>
                  </a:solidFill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en-US" altLang="zh-CN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---- </a:t>
                </a:r>
                <a:r>
                  <a:rPr lang="zh-CN" altLang="zh-CN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向量量化</a:t>
                </a:r>
                <a:r>
                  <a:rPr lang="en-US" altLang="zh-CN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Vector </a:t>
                </a:r>
                <a:r>
                  <a:rPr lang="en-US" altLang="zh-CN" kern="100" dirty="0" err="1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Quantisation</a:t>
                </a:r>
                <a:endParaRPr lang="en-US" altLang="zh-CN" kern="1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算法研究</a:t>
                </a:r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	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设已有一个划分方案，考查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中的样本</a:t>
                </a: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y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，若把</a:t>
                </a: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y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移入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，此时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变成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，</a:t>
                </a:r>
                <a:r>
                  <a:rPr lang="zh-CN" altLang="en-US" kern="100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此时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变成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，有</a:t>
                </a:r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CN" altLang="zh-CN" dirty="0">
                  <a:solidFill>
                    <a:schemeClr val="bg2"/>
                  </a:solidFill>
                  <a:latin typeface="+mj-lt"/>
                </a:endParaRPr>
              </a:p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dirty="0">
                  <a:solidFill>
                    <a:schemeClr val="bg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42D2310-65C0-4BC2-B327-1CFA1BD3C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" y="684445"/>
                <a:ext cx="10950624" cy="5552867"/>
              </a:xfrm>
              <a:prstGeom prst="rect">
                <a:avLst/>
              </a:prstGeom>
              <a:blipFill>
                <a:blip r:embed="rId2"/>
                <a:stretch>
                  <a:fillRect l="-891" r="-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9E52EE6F-14C9-407B-B379-FCC7FCF9FB01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020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24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11F28F0-FA61-460A-BB42-9CA5A81BE539}"/>
                  </a:ext>
                </a:extLst>
              </p:cNvPr>
              <p:cNvSpPr/>
              <p:nvPr/>
            </p:nvSpPr>
            <p:spPr>
              <a:xfrm>
                <a:off x="836712" y="620688"/>
                <a:ext cx="10518576" cy="53300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zh-CN" dirty="0">
                  <a:solidFill>
                    <a:schemeClr val="bg2"/>
                  </a:solidFill>
                  <a:latin typeface="+mj-lt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p>
                        <m:sSup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若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p>
                        <m:sSup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则把</a:t>
                </a:r>
                <a:r>
                  <a:rPr lang="en-US" altLang="zh-CN" i="1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y</a:t>
                </a: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移入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会使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减小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11F28F0-FA61-460A-BB42-9CA5A81BE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12" y="620688"/>
                <a:ext cx="10518576" cy="5330049"/>
              </a:xfrm>
              <a:prstGeom prst="rect">
                <a:avLst/>
              </a:prstGeom>
              <a:blipFill>
                <a:blip r:embed="rId2"/>
                <a:stretch>
                  <a:fillRect l="-869" b="-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CA7C3320-4E84-4EAF-B5AB-9C1AC64A2877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398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25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99251B5-74EB-4B02-9DF5-E7DF834701D0}"/>
                  </a:ext>
                </a:extLst>
              </p:cNvPr>
              <p:cNvSpPr/>
              <p:nvPr/>
            </p:nvSpPr>
            <p:spPr>
              <a:xfrm>
                <a:off x="620688" y="238432"/>
                <a:ext cx="10950624" cy="5966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2800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C</a:t>
                </a:r>
                <a:r>
                  <a:rPr lang="zh-CN" altLang="zh-CN" sz="2800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均值算法</a:t>
                </a:r>
                <a:endParaRPr lang="en-US" altLang="zh-CN" sz="2800" kern="1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en-US" sz="2800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  （</a:t>
                </a:r>
                <a:r>
                  <a:rPr lang="en-US" altLang="zh-CN" sz="2800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1</a:t>
                </a:r>
                <a:r>
                  <a:rPr lang="zh-CN" altLang="en-US" sz="2800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）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初始划分</a:t>
                </a: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c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个聚类，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𝑖</m:t>
                    </m:r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=1,2,…,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c</m:t>
                    </m:r>
                    <m:r>
                      <a:rPr lang="zh-CN" alt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，</m:t>
                    </m:r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𝑖</m:t>
                    </m:r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=1,2,…,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c</m:t>
                    </m:r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  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（</a:t>
                </a: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2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）选样本</a:t>
                </a: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y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，设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  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（</a:t>
                </a: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3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）若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zh-CN" alt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则转（</a:t>
                </a: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2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）；否则继续。</a:t>
                </a:r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  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（</a:t>
                </a: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4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）计算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zh-CN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sSup>
                      <m:sSup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				</a:t>
                </a:r>
                <a:r>
                  <a:rPr lang="zh-CN" altLang="zh-CN" dirty="0">
                    <a:solidFill>
                      <a:schemeClr val="bg2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  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（</a:t>
                </a: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5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）选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中的最小者，即若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zh-CN" alt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则把</a:t>
                </a: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y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移到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中</a:t>
                </a:r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  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（</a:t>
                </a: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6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）重新计算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𝑖</m:t>
                    </m:r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=1,2,…,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c</m:t>
                    </m:r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  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（</a:t>
                </a: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7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）若连续</a:t>
                </a:r>
                <a:r>
                  <a:rPr lang="en-US" altLang="zh-CN" i="1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N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次迭代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不改变，则停止；否则转（</a:t>
                </a: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2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）</a:t>
                </a:r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99251B5-74EB-4B02-9DF5-E7DF83470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" y="238432"/>
                <a:ext cx="10950624" cy="5966313"/>
              </a:xfrm>
              <a:prstGeom prst="rect">
                <a:avLst/>
              </a:prstGeom>
              <a:blipFill>
                <a:blip r:embed="rId2"/>
                <a:stretch>
                  <a:fillRect l="-1169" b="-14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5C1F16D5-0C97-4626-8DAA-52DB74FEB91E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33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26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DCFAE2-7C33-4F6A-9713-AFBF51E2AC84}"/>
              </a:ext>
            </a:extLst>
          </p:cNvPr>
          <p:cNvSpPr/>
          <p:nvPr/>
        </p:nvSpPr>
        <p:spPr>
          <a:xfrm>
            <a:off x="620688" y="707206"/>
            <a:ext cx="10950624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chemeClr val="bg2"/>
                </a:solidFill>
                <a:latin typeface="黑"/>
                <a:ea typeface="黑体" panose="02010609060101010101" pitchFamily="49" charset="-122"/>
              </a:rPr>
              <a:t>初始划分：一般先选代表点，再进行初始分类</a:t>
            </a:r>
          </a:p>
          <a:p>
            <a:pPr algn="just">
              <a:spcBef>
                <a:spcPts val="120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chemeClr val="bg2"/>
                </a:solidFill>
                <a:latin typeface="黑"/>
                <a:ea typeface="黑体" panose="02010609060101010101" pitchFamily="49" charset="-122"/>
              </a:rPr>
              <a:t>代表点选择方法：</a:t>
            </a:r>
          </a:p>
          <a:p>
            <a:pPr algn="just">
              <a:spcBef>
                <a:spcPts val="120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1. </a:t>
            </a:r>
            <a:r>
              <a:rPr lang="zh-CN" altLang="en-US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经验选择</a:t>
            </a:r>
          </a:p>
          <a:p>
            <a:pPr algn="just">
              <a:spcBef>
                <a:spcPts val="120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2. </a:t>
            </a:r>
            <a:r>
              <a:rPr lang="zh-CN" altLang="en-US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随机分成</a:t>
            </a:r>
            <a:r>
              <a:rPr lang="en-US" altLang="zh-CN" i="1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</a:t>
            </a:r>
            <a:r>
              <a:rPr lang="zh-CN" altLang="en-US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类，选各类重心作为代表点</a:t>
            </a:r>
          </a:p>
          <a:p>
            <a:pPr algn="just">
              <a:spcBef>
                <a:spcPts val="120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3. “</a:t>
            </a:r>
            <a:r>
              <a:rPr lang="zh-CN" altLang="en-US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密度”法：</a:t>
            </a:r>
            <a:endParaRPr lang="en-US" altLang="zh-CN" kern="1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just">
              <a:spcBef>
                <a:spcPts val="120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      </a:t>
            </a:r>
            <a:r>
              <a:rPr lang="zh-CN" altLang="en-US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计算每个样本的一定球形邻域内的样本数作为“密度”，选“密度”最大的样本点作为第一个代表点，在离它一定距离之外选最大“密度”点作为第二个代表点，</a:t>
            </a:r>
            <a:r>
              <a:rPr lang="en-US" altLang="zh-CN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…</a:t>
            </a:r>
            <a:r>
              <a:rPr lang="zh-CN" altLang="en-US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，依次类推。</a:t>
            </a:r>
          </a:p>
          <a:p>
            <a:pPr algn="just">
              <a:spcBef>
                <a:spcPts val="120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4. </a:t>
            </a:r>
            <a:r>
              <a:rPr lang="zh-CN" altLang="en-US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用前</a:t>
            </a:r>
            <a:r>
              <a:rPr lang="en-US" altLang="zh-CN" i="1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</a:t>
            </a:r>
            <a:r>
              <a:rPr lang="zh-CN" altLang="en-US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个样本点作为代表点</a:t>
            </a:r>
          </a:p>
          <a:p>
            <a:pPr algn="just">
              <a:spcBef>
                <a:spcPts val="120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5. </a:t>
            </a:r>
            <a:r>
              <a:rPr lang="zh-CN" altLang="en-US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用</a:t>
            </a:r>
            <a:r>
              <a:rPr lang="en-US" altLang="zh-CN" i="1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c-1</a:t>
            </a:r>
            <a:r>
              <a:rPr lang="zh-CN" altLang="en-US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聚类求</a:t>
            </a:r>
            <a:r>
              <a:rPr lang="en-US" altLang="zh-CN" i="1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</a:t>
            </a:r>
            <a:r>
              <a:rPr lang="zh-CN" altLang="en-US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个代表点：各类中心外加离它们最远的样本点，从</a:t>
            </a:r>
            <a:r>
              <a:rPr lang="en-US" altLang="zh-CN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类开始</a:t>
            </a:r>
            <a:endParaRPr lang="en-US" altLang="zh-CN" kern="1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just">
              <a:spcBef>
                <a:spcPts val="120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	…</a:t>
            </a:r>
            <a:endParaRPr lang="zh-CN" altLang="en-US" kern="1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AAD1866-2851-444B-AB44-66E8E07A3347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721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6D4B9B1-1DE1-4584-8724-A4882D9AD4F9}"/>
                  </a:ext>
                </a:extLst>
              </p:cNvPr>
              <p:cNvSpPr/>
              <p:nvPr/>
            </p:nvSpPr>
            <p:spPr>
              <a:xfrm>
                <a:off x="620688" y="932583"/>
                <a:ext cx="10950624" cy="48006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200"/>
                  </a:spcBef>
                  <a:spcAft>
                    <a:spcPts val="0"/>
                  </a:spcAft>
                </a:pPr>
                <a:r>
                  <a:rPr lang="zh-CN" altLang="en-US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初始分类方法：</a:t>
                </a:r>
              </a:p>
              <a:p>
                <a:pPr algn="just">
                  <a:spcBef>
                    <a:spcPts val="1200"/>
                  </a:spcBef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1. 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最近距离法。离哪个代表点近就归入哪一类</a:t>
                </a:r>
              </a:p>
              <a:p>
                <a:pPr algn="just">
                  <a:spcBef>
                    <a:spcPts val="1200"/>
                  </a:spcBef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2. 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最近距离法归类，但每次都重新计算该类代表点</a:t>
                </a:r>
              </a:p>
              <a:p>
                <a:pPr algn="just">
                  <a:spcBef>
                    <a:spcPts val="1200"/>
                  </a:spcBef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3. 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直接划分初始分类：第一个样本自成一类，第二个样本若离它小于某距离阈值则归入此类，否则建新类，</a:t>
                </a:r>
                <a:r>
                  <a:rPr lang="en-US" altLang="zh-CN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……</a:t>
                </a:r>
              </a:p>
              <a:p>
                <a:pPr algn="just">
                  <a:spcBef>
                    <a:spcPts val="1200"/>
                  </a:spcBef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4. 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将特征归一化，用样本各特征之和作为初始分类依据</a:t>
                </a:r>
                <a:endParaRPr lang="en-US" altLang="zh-CN" kern="1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>
                  <a:spcBef>
                    <a:spcPts val="12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𝑆𝑈𝑀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algn="ctr">
                  <a:spcBef>
                    <a:spcPts val="12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𝑀𝐴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lim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𝑆𝑈𝑀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zh-CN" alt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lim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𝑆𝑈𝑀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zh-CN" alt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limLow>
                        <m:limLow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lim>
                          <m: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取整</m:t>
                          </m:r>
                        </m:lim>
                      </m:limLow>
                      <m:f>
                        <m:f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𝑀𝐼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𝑆𝑈𝑀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𝑀𝐼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zh-CN" altLang="en-US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6D4B9B1-1DE1-4584-8724-A4882D9AD4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" y="932583"/>
                <a:ext cx="10950624" cy="4800673"/>
              </a:xfrm>
              <a:prstGeom prst="rect">
                <a:avLst/>
              </a:prstGeom>
              <a:blipFill>
                <a:blip r:embed="rId2"/>
                <a:stretch>
                  <a:fillRect l="-891" t="-1017" r="-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15156C22-5E0D-4BA8-8547-A8CBFAF44A74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141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28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3B7AF6F-D53A-4ADE-9388-2ECC74F9E28A}"/>
                  </a:ext>
                </a:extLst>
              </p:cNvPr>
              <p:cNvSpPr/>
              <p:nvPr/>
            </p:nvSpPr>
            <p:spPr>
              <a:xfrm>
                <a:off x="620688" y="694054"/>
                <a:ext cx="10950624" cy="4895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en-US" sz="2800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说明：</a:t>
                </a:r>
                <a:endParaRPr lang="en-US" altLang="zh-CN" sz="2800" kern="1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800100" lvl="1" indent="-342900" algn="just"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初始划分无一定之规，多为启发式方法</a:t>
                </a:r>
              </a:p>
              <a:p>
                <a:pPr marL="800100" lvl="1" indent="-342900" algn="just"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C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均值方法结果受初值影响，是局部最优解</a:t>
                </a:r>
                <a:endParaRPr lang="en-US" altLang="zh-CN" kern="1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lvl="2"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en-US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关于</a:t>
                </a:r>
                <a:r>
                  <a:rPr lang="en-US" altLang="zh-CN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C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均值方法的</a:t>
                </a:r>
                <a:r>
                  <a:rPr lang="zh-CN" altLang="zh-CN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类别数</a:t>
                </a:r>
                <a:r>
                  <a:rPr lang="en-US" altLang="zh-CN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c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，多假定已知，由先验知识确定</a:t>
                </a:r>
                <a:endParaRPr lang="en-US" altLang="zh-CN" kern="1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0" lvl="2" algn="just">
                  <a:lnSpc>
                    <a:spcPct val="150000"/>
                  </a:lnSpc>
                  <a:spcAft>
                    <a:spcPts val="0"/>
                  </a:spcAft>
                </a:pPr>
                <a:endParaRPr lang="en-US" altLang="zh-CN" kern="1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342900" lvl="2" indent="-342900" algn="just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800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一种实验确定方法：</a:t>
                </a:r>
                <a:endParaRPr lang="en-US" altLang="zh-CN" sz="2800" kern="1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914400" lvl="4"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en-US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=1,2,3,⋯</m:t>
                    </m:r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聚类，求各自的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zh-CN" alt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4"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en-US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找到其中的拐点（图中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=3</m:t>
                    </m:r>
                    <m:r>
                      <a:rPr lang="zh-CN" alt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 lang="en-US" altLang="zh-CN" kern="1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914400" lvl="4"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en-US" sz="2000" kern="1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（注：实际问题中并不一定有明确的拐点）</a:t>
                </a:r>
                <a:endParaRPr lang="en-US" altLang="zh-CN" sz="2000" kern="1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3B7AF6F-D53A-4ADE-9388-2ECC74F9E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8" y="694054"/>
                <a:ext cx="10950624" cy="4895443"/>
              </a:xfrm>
              <a:prstGeom prst="rect">
                <a:avLst/>
              </a:prstGeom>
              <a:blipFill>
                <a:blip r:embed="rId2"/>
                <a:stretch>
                  <a:fillRect l="-1169" b="-9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B7839BD9-B6D6-440F-AF13-C1D96B31CE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3397547"/>
            <a:ext cx="4005499" cy="250919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22A18A2-BDCB-49D9-B292-931B288AD584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401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29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3A92BE-4BA7-4720-885A-F6B8FABD041C}"/>
              </a:ext>
            </a:extLst>
          </p:cNvPr>
          <p:cNvSpPr/>
          <p:nvPr/>
        </p:nvSpPr>
        <p:spPr>
          <a:xfrm>
            <a:off x="1343472" y="1574902"/>
            <a:ext cx="9505056" cy="2328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</a:t>
            </a:r>
            <a:r>
              <a:rPr lang="zh-CN" altLang="en-US" sz="2800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均值聚类方法用于非监督模式识别的问题：</a:t>
            </a:r>
            <a:endParaRPr lang="en-US" altLang="zh-CN" sz="2800" kern="1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1.	</a:t>
            </a:r>
            <a:r>
              <a:rPr lang="zh-CN" altLang="en-US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要求类别数已知</a:t>
            </a:r>
          </a:p>
          <a:p>
            <a:pPr lvl="1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2.	</a:t>
            </a:r>
            <a:r>
              <a:rPr lang="zh-CN" altLang="en-US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是最小方差划分，并不一定能反映内在分布</a:t>
            </a:r>
          </a:p>
          <a:p>
            <a:pPr lvl="1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3.	</a:t>
            </a:r>
            <a:r>
              <a:rPr lang="zh-CN" altLang="en-US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与初始划分有关，不保证全局最优</a:t>
            </a:r>
            <a:endParaRPr lang="en-US" altLang="zh-CN" kern="1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7FB1C8-CE92-42B8-B56A-A13296033D44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228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noFill/>
        </p:spPr>
        <p:txBody>
          <a:bodyPr/>
          <a:lstStyle/>
          <a:p>
            <a:fld id="{7481C376-9A6E-4740-A3E2-24D13BB01E10}" type="slidenum">
              <a:rPr lang="en-US" altLang="zh-CN" smtClean="0">
                <a:solidFill>
                  <a:srgbClr val="000000"/>
                </a:solidFill>
              </a:rPr>
              <a:pPr/>
              <a:t>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04664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ea typeface="黑体" pitchFamily="2" charset="-122"/>
              </a:rPr>
              <a:t>本章主要内容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369" y="1547664"/>
            <a:ext cx="10369152" cy="4700736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11.1 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引言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11.2 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基于模型的聚类方法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11.3 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混合模型的估计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11.4 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动态聚类算法</a:t>
            </a: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11.5 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模糊聚类方法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11.6 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分级聚类方法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11.7 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自组织映射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(SOM)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神经网络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11.8 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一致聚类方法</a:t>
            </a: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11.9 </a:t>
            </a: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讨论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endParaRPr lang="en-US" altLang="zh-CN" sz="36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080F86-E981-46B1-AF71-7003DE876538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0045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9177CF5-7029-4147-99C8-C6E7F2802746}"/>
              </a:ext>
            </a:extLst>
          </p:cNvPr>
          <p:cNvSpPr/>
          <p:nvPr/>
        </p:nvSpPr>
        <p:spPr>
          <a:xfrm>
            <a:off x="5276705" y="3198168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26D630-C33F-47CD-8FAC-29B6CE6EBFA4}"/>
              </a:ext>
            </a:extLst>
          </p:cNvPr>
          <p:cNvSpPr/>
          <p:nvPr/>
        </p:nvSpPr>
        <p:spPr>
          <a:xfrm>
            <a:off x="586036" y="476672"/>
            <a:ext cx="11054580" cy="4201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11.4.2 </a:t>
            </a:r>
            <a:r>
              <a:rPr lang="en-US" altLang="zh-CN" sz="3600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ISODATA</a:t>
            </a:r>
            <a:r>
              <a:rPr lang="zh-CN" altLang="en-US" sz="3600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方法</a:t>
            </a:r>
            <a:endParaRPr lang="en-US" altLang="zh-CN" dirty="0">
              <a:solidFill>
                <a:schemeClr val="bg2"/>
              </a:solidFill>
              <a:ea typeface="黑体" panose="02010609060101010101" pitchFamily="49" charset="-122"/>
            </a:endParaRPr>
          </a:p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ISODATA: </a:t>
            </a: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iterative self-organizing data analysis techniques</a:t>
            </a: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（迭代自组织数据分析技术）</a:t>
            </a:r>
            <a:endParaRPr lang="en-US" altLang="zh-CN" sz="4000" kern="1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特点：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971550" lvl="1" indent="-514350" eaLnBrk="0" hangingPunct="0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</a:pPr>
            <a:r>
              <a:rPr lang="zh-CN" altLang="en-US" dirty="0">
                <a:solidFill>
                  <a:schemeClr val="bg2"/>
                </a:solidFill>
                <a:ea typeface="黑体" panose="02010609060101010101" pitchFamily="49" charset="-122"/>
              </a:rPr>
              <a:t>成批样本修正，把所有样本调整完后才重新计算均值</a:t>
            </a:r>
          </a:p>
          <a:p>
            <a:pPr marL="971550" lvl="1" indent="-514350" eaLnBrk="0" hangingPunct="0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</a:pPr>
            <a:r>
              <a:rPr lang="zh-CN" altLang="en-US" dirty="0">
                <a:solidFill>
                  <a:schemeClr val="bg2"/>
                </a:solidFill>
                <a:ea typeface="黑体" panose="02010609060101010101" pitchFamily="49" charset="-122"/>
              </a:rPr>
              <a:t>可进行类别合并与分裂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B6B83C-A715-4868-A957-64B8FB137502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57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31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31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C684654-1FDE-4C92-B976-0768B7C35E97}"/>
                  </a:ext>
                </a:extLst>
              </p:cNvPr>
              <p:cNvSpPr/>
              <p:nvPr/>
            </p:nvSpPr>
            <p:spPr>
              <a:xfrm>
                <a:off x="946076" y="764704"/>
                <a:ext cx="10299848" cy="49730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zh-CN" altLang="en-US" sz="2800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算法步骤：</a:t>
                </a:r>
                <a:endParaRPr lang="en-US" altLang="zh-CN" sz="2800" kern="1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457200" indent="-457200" algn="just">
                  <a:spcBef>
                    <a:spcPts val="600"/>
                  </a:spcBef>
                  <a:spcAft>
                    <a:spcPts val="0"/>
                  </a:spcAft>
                  <a:buFont typeface="+mj-ea"/>
                  <a:buAutoNum type="circleNumDbPlain"/>
                </a:pPr>
                <a:r>
                  <a:rPr lang="zh-CN" altLang="en-US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初始化，聚类数</a:t>
                </a:r>
                <a:r>
                  <a:rPr lang="en-US" altLang="zh-CN" i="1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c</a:t>
                </a:r>
                <a:r>
                  <a:rPr lang="en-US" altLang="zh-CN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中心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𝑖</m:t>
                    </m:r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=1,2,…,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c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  <m:r>
                      <a:rPr lang="zh-CN" alt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（不一定</m:t>
                    </m:r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等于期望聚类数</a:t>
                </a:r>
                <a:r>
                  <a:rPr lang="en-US" altLang="zh-CN" i="1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k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endParaRPr lang="en-US" altLang="zh-CN" kern="1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457200" indent="-457200" algn="just">
                  <a:spcBef>
                    <a:spcPts val="600"/>
                  </a:spcBef>
                  <a:spcAft>
                    <a:spcPts val="0"/>
                  </a:spcAft>
                  <a:buFont typeface="+mj-ea"/>
                  <a:buAutoNum type="circleNumDbPlain"/>
                </a:pPr>
                <a:r>
                  <a:rPr lang="zh-CN" altLang="en-US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把所有样本分到距离最近的类中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，</a:t>
                </a:r>
                <a:r>
                  <a:rPr lang="zh-CN" altLang="zh-CN" dirty="0">
                    <a:solidFill>
                      <a:schemeClr val="bg2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𝑖</m:t>
                    </m:r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=1,2,…,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c</m:t>
                    </m:r>
                  </m:oMath>
                </a14:m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457200" indent="-457200" algn="just">
                  <a:spcBef>
                    <a:spcPts val="600"/>
                  </a:spcBef>
                  <a:spcAft>
                    <a:spcPts val="0"/>
                  </a:spcAft>
                  <a:buFont typeface="+mj-ea"/>
                  <a:buAutoNum type="circleNumDbPlain"/>
                </a:pPr>
                <a:r>
                  <a:rPr lang="zh-CN" altLang="en-US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若某个类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中样本数过少（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），则去掉这一类（合入其他类），置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𝑐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𝑐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−1</m:t>
                    </m:r>
                  </m:oMath>
                </a14:m>
                <a:endParaRPr lang="en-US" altLang="zh-CN" b="0" i="1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457200" indent="-457200" algn="just">
                  <a:spcBef>
                    <a:spcPts val="600"/>
                  </a:spcBef>
                  <a:spcAft>
                    <a:spcPts val="0"/>
                  </a:spcAft>
                  <a:buFont typeface="+mj-ea"/>
                  <a:buAutoNum type="circleNumDbPlain"/>
                </a:pPr>
                <a:r>
                  <a:rPr lang="zh-CN" altLang="en-US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重新计算均值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b="0" dirty="0">
                  <a:solidFill>
                    <a:schemeClr val="bg2"/>
                  </a:solidFill>
                  <a:latin typeface="+mj-lt"/>
                </a:endParaRPr>
              </a:p>
              <a:p>
                <a:pPr marL="457200" indent="-457200" algn="just">
                  <a:spcBef>
                    <a:spcPts val="600"/>
                  </a:spcBef>
                  <a:spcAft>
                    <a:spcPts val="0"/>
                  </a:spcAft>
                  <a:buFont typeface="+mj-ea"/>
                  <a:buAutoNum type="circleNumDbPlain"/>
                </a:pPr>
                <a:r>
                  <a:rPr lang="zh-CN" altLang="en-US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计算第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类样本与其中心的平均距离</a:t>
                </a:r>
                <a:endParaRPr lang="en-US" altLang="zh-CN" kern="1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just">
                  <a:spcBef>
                    <a:spcPts val="6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̄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𝛤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 </m:t>
                      </m:r>
                    </m:oMath>
                  </m:oMathPara>
                </a14:m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algn="just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   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和总平均距离</a:t>
                </a:r>
                <a14:m>
                  <m:oMath xmlns:m="http://schemas.openxmlformats.org/officeDocument/2006/math">
                    <m:acc>
                      <m:accPr>
                        <m:chr m:val="̄"/>
                        <m:ctrlPr>
                          <a:rPr lang="zh-CN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̄"/>
                                <m:ctrlPr>
                                  <a:rPr lang="zh-CN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C684654-1FDE-4C92-B976-0768B7C35E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76" y="764704"/>
                <a:ext cx="10299848" cy="4973028"/>
              </a:xfrm>
              <a:prstGeom prst="rect">
                <a:avLst/>
              </a:prstGeom>
              <a:blipFill>
                <a:blip r:embed="rId2"/>
                <a:stretch>
                  <a:fillRect l="-1183" t="-1225" r="-8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E5B8E49E-0A22-4E91-B13E-A36201845007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331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32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32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EF59220-DB58-47BA-A1C9-C07CD4CF315A}"/>
                  </a:ext>
                </a:extLst>
              </p:cNvPr>
              <p:cNvSpPr/>
              <p:nvPr/>
            </p:nvSpPr>
            <p:spPr>
              <a:xfrm>
                <a:off x="944216" y="421780"/>
                <a:ext cx="10299848" cy="61280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indent="-514350" algn="just">
                  <a:spcBef>
                    <a:spcPts val="600"/>
                  </a:spcBef>
                  <a:spcAft>
                    <a:spcPts val="0"/>
                  </a:spcAft>
                  <a:buFont typeface="+mj-ea"/>
                  <a:buAutoNum type="circleNumDbPlain" startAt="6"/>
                </a:pPr>
                <a:r>
                  <a:rPr lang="zh-CN" altLang="en-US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若是最后一次迭代（由参数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确定），则程序停止；</a:t>
                </a:r>
                <a:endParaRPr lang="en-US" altLang="zh-CN" kern="1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algn="just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zh-CN" altLang="en-US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，则转⑦（分裂）；</a:t>
                </a:r>
                <a:endParaRPr lang="en-US" altLang="zh-CN" kern="1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algn="just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zh-CN" altLang="en-US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，或是偶数次迭代，则转⑧（合并）</a:t>
                </a:r>
                <a:endParaRPr lang="en-US" altLang="zh-CN" kern="1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514350" lvl="1" indent="-514350" algn="just">
                  <a:spcBef>
                    <a:spcPts val="600"/>
                  </a:spcBef>
                  <a:spcAft>
                    <a:spcPts val="0"/>
                  </a:spcAft>
                  <a:buFont typeface="+mj-ea"/>
                  <a:buAutoNum type="circleNumDbPlain" startAt="7"/>
                </a:pPr>
                <a:r>
                  <a:rPr lang="zh-CN" altLang="en-US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（分裂）</a:t>
                </a:r>
                <a:endParaRPr lang="en-US" altLang="zh-CN" kern="1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lvl="1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7-1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　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对每个类，求各维标准偏差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0" lvl="1" algn="just">
                  <a:spcBef>
                    <a:spcPts val="6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zh-CN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𝛤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zh-CN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zh-CN" altLang="en-US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altLang="zh-CN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altLang="zh-CN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zh-CN" sz="2000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0" lvl="1" algn="just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	7-2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　对每个类，求出标准偏差最大的分量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𝑗𝑚𝑎𝑥</m:t>
                        </m:r>
                      </m:sub>
                    </m:sSub>
                    <m:r>
                      <a:rPr lang="zh-CN" alt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algn="just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>
                    <a:solidFill>
                      <a:schemeClr val="bg2"/>
                    </a:solidFill>
                  </a:rPr>
                  <a:t>	7-3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　</a:t>
                </a:r>
                <a:r>
                  <a:rPr lang="zh-CN" altLang="en-US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若对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𝑗𝑚𝑎𝑥</m:t>
                        </m:r>
                      </m:sub>
                    </m:sSub>
                    <m:r>
                      <a:rPr lang="zh-CN" alt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dirty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存在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𝑗𝑚𝑎𝑥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（标准偏差参数）</a:t>
                </a:r>
                <a:endParaRPr lang="en-US" altLang="zh-CN" kern="100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  <a:p>
                <a:pPr algn="just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	</a:t>
                </a:r>
                <a:r>
                  <a:rPr lang="zh-CN" altLang="en-US" kern="100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̄"/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acc>
                      <m:accPr>
                        <m:chr m:val="̄"/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  <m:r>
                      <a:rPr lang="en-US" altLang="zh-C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&gt;2(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，或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altLang="zh-CN" kern="100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  <a:p>
                <a:pPr algn="just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	</a:t>
                </a:r>
                <a:r>
                  <a:rPr lang="zh-CN" altLang="en-US" kern="100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分裂为两类，中心分别为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，置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𝑐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𝑐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1</m:t>
                    </m:r>
                  </m:oMath>
                </a14:m>
                <a:endParaRPr lang="en-US" altLang="zh-CN" i="1" kern="100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  <a:p>
                <a:pPr algn="ctr">
                  <a:spcBef>
                    <a:spcPts val="60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，</a:t>
                </a:r>
                <a:r>
                  <a:rPr lang="zh-CN" altLang="zh-CN" dirty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kern="100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	</a:t>
                </a:r>
                <a:r>
                  <a:rPr lang="zh-CN" altLang="en-US" kern="100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𝑗𝑚𝑎𝑥</m:t>
                        </m:r>
                      </m:sub>
                    </m:sSub>
                    <m:r>
                      <a:rPr lang="zh-CN" alt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EF59220-DB58-47BA-A1C9-C07CD4CF31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16" y="421780"/>
                <a:ext cx="10299848" cy="6128088"/>
              </a:xfrm>
              <a:prstGeom prst="rect">
                <a:avLst/>
              </a:prstGeom>
              <a:blipFill>
                <a:blip r:embed="rId2"/>
                <a:stretch>
                  <a:fillRect l="-651" t="-896" b="-4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36F2480F-71C0-4BA7-9CF0-E1AE3C76101E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854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33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33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8713F3E-30C3-4504-911F-C3F947FDABC7}"/>
                  </a:ext>
                </a:extLst>
              </p:cNvPr>
              <p:cNvSpPr/>
              <p:nvPr/>
            </p:nvSpPr>
            <p:spPr>
              <a:xfrm>
                <a:off x="946076" y="1004332"/>
                <a:ext cx="10299848" cy="4835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lvl="1" indent="-514350" algn="just">
                  <a:spcBef>
                    <a:spcPts val="600"/>
                  </a:spcBef>
                  <a:spcAft>
                    <a:spcPts val="0"/>
                  </a:spcAft>
                  <a:buFont typeface="+mj-ea"/>
                  <a:buAutoNum type="circleNumDbPlain" startAt="8"/>
                </a:pPr>
                <a:r>
                  <a:rPr lang="en-US" altLang="zh-CN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(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合并</a:t>
                </a:r>
                <a:r>
                  <a:rPr lang="en-US" altLang="zh-CN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)</a:t>
                </a:r>
              </a:p>
              <a:p>
                <a:pPr marL="457200" lvl="2" algn="just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  <a:r>
                  <a:rPr lang="en-US" altLang="zh-CN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8-1 </a:t>
                </a: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计算各类中心之间的距离</a:t>
                </a:r>
                <a:r>
                  <a:rPr lang="zh-CN" altLang="zh-CN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算</a:t>
                </a:r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457200" lvl="2" algn="ctr">
                  <a:spcBef>
                    <a:spcPts val="6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zh-CN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zh-CN" alt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=1,⋯,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457200" lvl="2" algn="just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	8-2</a:t>
                </a:r>
                <a:r>
                  <a:rPr lang="zh-CN" altLang="zh-CN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　比较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(</a:t>
                </a: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合并参数</a:t>
                </a:r>
                <a:r>
                  <a:rPr lang="en-US" altLang="zh-CN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)</a:t>
                </a: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，对小于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者排序</a:t>
                </a:r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457200" lvl="2" algn="just">
                  <a:spcBef>
                    <a:spcPts val="6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&lt;⋯&lt;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+mj-lt"/>
                </a:endParaRPr>
              </a:p>
              <a:p>
                <a:pPr algn="just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>
                    <a:solidFill>
                      <a:schemeClr val="bg2"/>
                    </a:solidFill>
                  </a:rPr>
                  <a:t>	</a:t>
                </a:r>
                <a:r>
                  <a:rPr lang="en-US" altLang="zh-CN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8-3</a:t>
                </a:r>
                <a:r>
                  <a:rPr lang="zh-CN" altLang="en-US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　从最小的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开始，把每个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对应的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合并：</a:t>
                </a:r>
                <a:endParaRPr lang="en-US" altLang="zh-CN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  <a:p>
                <a:pPr algn="just">
                  <a:spcBef>
                    <a:spcPts val="6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  <a:p>
                <a:pPr algn="just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	</a:t>
                </a:r>
                <a:r>
                  <a:rPr lang="zh-CN" altLang="en-US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并置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𝑐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𝑐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−1</m:t>
                    </m:r>
                    <m:r>
                      <a:rPr lang="zh-CN" altLang="en-US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。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每次迭代中避免同一类被合并两次</a:t>
                </a:r>
                <a:endParaRPr lang="en-US" altLang="zh-CN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  <a:p>
                <a:pPr marL="514350" lvl="1" indent="-514350" algn="just">
                  <a:spcBef>
                    <a:spcPts val="600"/>
                  </a:spcBef>
                  <a:spcAft>
                    <a:spcPts val="0"/>
                  </a:spcAft>
                  <a:buFont typeface="+mj-ea"/>
                  <a:buAutoNum type="circleNumDbPlain" startAt="9"/>
                </a:pPr>
                <a:r>
                  <a:rPr lang="zh-CN" altLang="zh-CN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若是最后一次迭代，则终止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；</a:t>
                </a:r>
                <a:endParaRPr lang="en-US" altLang="zh-CN" kern="1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lvl="1" algn="just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 </a:t>
                </a:r>
                <a:r>
                  <a:rPr lang="zh-CN" altLang="zh-CN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否则</a:t>
                </a: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迭代次数加</a:t>
                </a:r>
                <a:r>
                  <a:rPr lang="en-US" altLang="zh-CN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</a:t>
                </a:r>
                <a:r>
                  <a:rPr lang="zh-CN" altLang="zh-CN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转</a:t>
                </a: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②</a:t>
                </a:r>
                <a:r>
                  <a:rPr lang="zh-CN" altLang="zh-CN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　（必要时可调整算法参数）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8713F3E-30C3-4504-911F-C3F947FDA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76" y="1004332"/>
                <a:ext cx="10299848" cy="4835939"/>
              </a:xfrm>
              <a:prstGeom prst="rect">
                <a:avLst/>
              </a:prstGeom>
              <a:blipFill>
                <a:blip r:embed="rId2"/>
                <a:stretch>
                  <a:fillRect l="-592" t="-1009" b="-18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93F059B5-1F13-4FFC-A9C9-03E7408D2B0F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787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34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34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94AA79D-F607-4C52-9314-77EE873D6BD7}"/>
                  </a:ext>
                </a:extLst>
              </p:cNvPr>
              <p:cNvSpPr/>
              <p:nvPr/>
            </p:nvSpPr>
            <p:spPr>
              <a:xfrm>
                <a:off x="586036" y="360916"/>
                <a:ext cx="11019928" cy="48208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hangingPunct="0">
                  <a:spcBef>
                    <a:spcPts val="1200"/>
                  </a:spcBef>
                </a:pPr>
                <a:r>
                  <a:rPr lang="en-US" altLang="zh-CN" sz="3600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11.4.3 </a:t>
                </a:r>
                <a:r>
                  <a:rPr lang="zh-CN" altLang="en-US" sz="3600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基于核的动态聚类算法</a:t>
                </a:r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eaLnBrk="0" hangingPunct="0">
                  <a:spcBef>
                    <a:spcPts val="1200"/>
                  </a:spcBef>
                </a:pPr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342900" indent="-342900" eaLnBrk="0" hangingPunct="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800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C</a:t>
                </a:r>
                <a:r>
                  <a:rPr lang="zh-CN" altLang="en-US" sz="2800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均值方法的缺点：</a:t>
                </a:r>
                <a:endParaRPr lang="en-US" altLang="zh-CN" sz="2800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800100" lvl="1" indent="-342900" eaLnBrk="0" hangingPunct="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用均值代表类，只适用于近似球状分布的类</a:t>
                </a:r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342900" indent="-342900" eaLnBrk="0" hangingPunct="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800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改进：</a:t>
                </a:r>
                <a:endParaRPr lang="en-US" altLang="zh-CN" sz="2800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800100" lvl="1" indent="-342900" eaLnBrk="0" hangingPunct="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用核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kern="100">
                            <a:solidFill>
                              <a:schemeClr val="bg2"/>
                            </a:solidFill>
                            <a:latin typeface="+mj-lt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kern="100">
                            <a:solidFill>
                              <a:schemeClr val="bg2"/>
                            </a:solidFill>
                            <a:latin typeface="+mj-lt"/>
                            <a:ea typeface="黑体" panose="02010609060101010101" pitchFamily="49" charset="-122"/>
                          </a:rPr>
                          <m:t>𝐾</m:t>
                        </m:r>
                      </m:e>
                      <m:sub>
                        <m:r>
                          <a:rPr lang="en-US" altLang="zh-CN" kern="100">
                            <a:solidFill>
                              <a:schemeClr val="bg2"/>
                            </a:solidFill>
                            <a:latin typeface="+mj-lt"/>
                            <a:ea typeface="黑体" panose="02010609060101010101" pitchFamily="49" charset="-122"/>
                          </a:rPr>
                          <m:t>𝑗</m:t>
                        </m:r>
                      </m:sub>
                    </m:sSub>
                    <m:r>
                      <a:rPr lang="en-US" altLang="zh-CN" kern="100">
                        <a:solidFill>
                          <a:schemeClr val="bg2"/>
                        </a:solidFill>
                        <a:latin typeface="+mj-lt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kern="100">
                        <a:solidFill>
                          <a:schemeClr val="bg2"/>
                        </a:solidFill>
                        <a:latin typeface="+mj-lt"/>
                        <a:ea typeface="黑体" panose="02010609060101010101" pitchFamily="49" charset="-122"/>
                      </a:rPr>
                      <m:t>𝑘</m:t>
                    </m:r>
                    <m:r>
                      <a:rPr lang="en-US" altLang="zh-CN" kern="100">
                        <a:solidFill>
                          <a:schemeClr val="bg2"/>
                        </a:solidFill>
                        <a:latin typeface="+mj-lt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kern="100">
                        <a:solidFill>
                          <a:schemeClr val="bg2"/>
                        </a:solidFill>
                        <a:latin typeface="+mj-lt"/>
                        <a:ea typeface="黑体" panose="02010609060101010101" pitchFamily="49" charset="-122"/>
                      </a:rPr>
                      <m:t>𝑦</m:t>
                    </m:r>
                    <m:r>
                      <a:rPr lang="en-US" altLang="zh-CN" kern="100">
                        <a:solidFill>
                          <a:schemeClr val="bg2"/>
                        </a:solidFill>
                        <a:latin typeface="+mj-lt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zh-CN" altLang="zh-CN" kern="100">
                            <a:solidFill>
                              <a:schemeClr val="bg2"/>
                            </a:solidFill>
                            <a:latin typeface="+mj-lt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kern="100">
                            <a:solidFill>
                              <a:schemeClr val="bg2"/>
                            </a:solidFill>
                            <a:latin typeface="+mj-lt"/>
                            <a:ea typeface="黑体" panose="02010609060101010101" pitchFamily="49" charset="-122"/>
                          </a:rPr>
                          <m:t>𝑉</m:t>
                        </m:r>
                      </m:e>
                      <m:sub>
                        <m:r>
                          <a:rPr lang="en-US" altLang="zh-CN" kern="100">
                            <a:solidFill>
                              <a:schemeClr val="bg2"/>
                            </a:solidFill>
                            <a:latin typeface="+mj-lt"/>
                            <a:ea typeface="黑体" panose="02010609060101010101" pitchFamily="49" charset="-122"/>
                          </a:rPr>
                          <m:t>𝑗</m:t>
                        </m:r>
                      </m:sub>
                    </m:sSub>
                    <m:r>
                      <a:rPr lang="en-US" altLang="zh-CN" kern="100">
                        <a:solidFill>
                          <a:schemeClr val="bg2"/>
                        </a:solidFill>
                        <a:latin typeface="+mj-lt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来代表一个类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kern="100">
                            <a:solidFill>
                              <a:schemeClr val="bg2"/>
                            </a:solidFill>
                            <a:latin typeface="+mj-lt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kern="100">
                            <a:solidFill>
                              <a:schemeClr val="bg2"/>
                            </a:solidFill>
                            <a:latin typeface="+mj-lt"/>
                            <a:ea typeface="黑体" panose="02010609060101010101" pitchFamily="49" charset="-122"/>
                          </a:rPr>
                          <m:t>𝛤</m:t>
                        </m:r>
                      </m:e>
                      <m:sub>
                        <m:r>
                          <a:rPr lang="en-US" altLang="zh-CN" kern="100">
                            <a:solidFill>
                              <a:schemeClr val="bg2"/>
                            </a:solidFill>
                            <a:latin typeface="+mj-lt"/>
                            <a:ea typeface="黑体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kern="100">
                            <a:solidFill>
                              <a:schemeClr val="bg2"/>
                            </a:solidFill>
                            <a:latin typeface="+mj-lt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kern="100">
                            <a:solidFill>
                              <a:schemeClr val="bg2"/>
                            </a:solidFill>
                            <a:latin typeface="+mj-lt"/>
                            <a:ea typeface="黑体" panose="02010609060101010101" pitchFamily="49" charset="-122"/>
                          </a:rPr>
                          <m:t>𝑉</m:t>
                        </m:r>
                      </m:e>
                      <m:sub>
                        <m:r>
                          <a:rPr lang="en-US" altLang="zh-CN" kern="100">
                            <a:solidFill>
                              <a:schemeClr val="bg2"/>
                            </a:solidFill>
                            <a:latin typeface="+mj-lt"/>
                            <a:ea typeface="黑体" panose="02010609060101010101" pitchFamily="49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是参数集</a:t>
                </a:r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800100" lvl="1" indent="-342900" eaLnBrk="0" hangingPunct="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核</a:t>
                </a:r>
                <a14:m>
                  <m:oMath xmlns:m="http://schemas.openxmlformats.org/officeDocument/2006/math">
                    <m:r>
                      <a:rPr lang="en-US" altLang="zh-CN" kern="100">
                        <a:solidFill>
                          <a:schemeClr val="bg2"/>
                        </a:solidFill>
                        <a:latin typeface="+mj-lt"/>
                        <a:ea typeface="黑体" panose="02010609060101010101" pitchFamily="49" charset="-122"/>
                      </a:rPr>
                      <m:t>𝐾</m:t>
                    </m:r>
                    <m:r>
                      <a:rPr lang="en-US" altLang="zh-CN" kern="100">
                        <a:solidFill>
                          <a:schemeClr val="bg2"/>
                        </a:solidFill>
                        <a:latin typeface="+mj-lt"/>
                        <a:ea typeface="黑体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可以是一个函数、一个点集或某种分类模型</a:t>
                </a:r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800100" lvl="1" indent="-342900" eaLnBrk="0" hangingPunct="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定义样本</a:t>
                </a:r>
                <a14:m>
                  <m:oMath xmlns:m="http://schemas.openxmlformats.org/officeDocument/2006/math">
                    <m:r>
                      <a:rPr lang="en-US" altLang="zh-CN" kern="100">
                        <a:solidFill>
                          <a:schemeClr val="bg2"/>
                        </a:solidFill>
                        <a:latin typeface="+mj-lt"/>
                        <a:ea typeface="黑体" panose="02010609060101010101" pitchFamily="49" charset="-122"/>
                      </a:rPr>
                      <m:t>𝑦</m:t>
                    </m:r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到类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kern="100">
                            <a:solidFill>
                              <a:schemeClr val="bg2"/>
                            </a:solidFill>
                            <a:latin typeface="+mj-lt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kern="100">
                            <a:solidFill>
                              <a:schemeClr val="bg2"/>
                            </a:solidFill>
                            <a:latin typeface="+mj-lt"/>
                            <a:ea typeface="黑体" panose="02010609060101010101" pitchFamily="49" charset="-122"/>
                          </a:rPr>
                          <m:t>𝛤</m:t>
                        </m:r>
                      </m:e>
                      <m:sub>
                        <m:r>
                          <a:rPr lang="en-US" altLang="zh-CN" kern="100">
                            <a:solidFill>
                              <a:schemeClr val="bg2"/>
                            </a:solidFill>
                            <a:latin typeface="+mj-lt"/>
                            <a:ea typeface="黑体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（核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kern="100">
                            <a:solidFill>
                              <a:schemeClr val="bg2"/>
                            </a:solidFill>
                            <a:latin typeface="+mj-lt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kern="100">
                            <a:solidFill>
                              <a:schemeClr val="bg2"/>
                            </a:solidFill>
                            <a:latin typeface="+mj-lt"/>
                            <a:ea typeface="黑体" panose="02010609060101010101" pitchFamily="49" charset="-122"/>
                          </a:rPr>
                          <m:t>𝑘</m:t>
                        </m:r>
                      </m:e>
                      <m:sub>
                        <m:r>
                          <a:rPr lang="en-US" altLang="zh-CN" kern="100">
                            <a:solidFill>
                              <a:schemeClr val="bg2"/>
                            </a:solidFill>
                            <a:latin typeface="+mj-lt"/>
                            <a:ea typeface="黑体" panose="02010609060101010101" pitchFamily="49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）之间的相似性度量</a:t>
                </a:r>
                <a14:m>
                  <m:oMath xmlns:m="http://schemas.openxmlformats.org/officeDocument/2006/math">
                    <m:r>
                      <a:rPr lang="en-US" altLang="zh-CN" kern="100">
                        <a:solidFill>
                          <a:schemeClr val="bg2"/>
                        </a:solidFill>
                        <a:latin typeface="+mj-lt"/>
                        <a:ea typeface="黑体" panose="02010609060101010101" pitchFamily="49" charset="-122"/>
                      </a:rPr>
                      <m:t>𝛥</m:t>
                    </m:r>
                    <m:d>
                      <m:dPr>
                        <m:ctrlPr>
                          <a:rPr lang="en-US" altLang="zh-CN" kern="100">
                            <a:solidFill>
                              <a:schemeClr val="bg2"/>
                            </a:solidFill>
                            <a:latin typeface="+mj-lt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kern="100">
                            <a:solidFill>
                              <a:schemeClr val="bg2"/>
                            </a:solidFill>
                            <a:latin typeface="+mj-lt"/>
                            <a:ea typeface="黑体" panose="02010609060101010101" pitchFamily="49" charset="-122"/>
                          </a:rPr>
                          <m:t>𝑦</m:t>
                        </m:r>
                        <m:r>
                          <a:rPr lang="en-US" altLang="zh-CN" kern="100">
                            <a:solidFill>
                              <a:schemeClr val="bg2"/>
                            </a:solidFill>
                            <a:latin typeface="+mj-lt"/>
                            <a:ea typeface="黑体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kern="100">
                                <a:solidFill>
                                  <a:schemeClr val="bg2"/>
                                </a:solidFill>
                                <a:latin typeface="+mj-lt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kern="100">
                                <a:solidFill>
                                  <a:schemeClr val="bg2"/>
                                </a:solidFill>
                                <a:latin typeface="+mj-lt"/>
                                <a:ea typeface="黑体" panose="02010609060101010101" pitchFamily="49" charset="-122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kern="100">
                                <a:solidFill>
                                  <a:schemeClr val="bg2"/>
                                </a:solidFill>
                                <a:latin typeface="+mj-lt"/>
                                <a:ea typeface="黑体" panose="02010609060101010101" pitchFamily="49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eaLnBrk="0" hangingPunct="0">
                  <a:spcBef>
                    <a:spcPts val="1200"/>
                  </a:spcBef>
                </a:pPr>
                <a:endParaRPr lang="en-US" altLang="zh-CN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94AA79D-F607-4C52-9314-77EE873D6B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36" y="360916"/>
                <a:ext cx="11019928" cy="4820807"/>
              </a:xfrm>
              <a:prstGeom prst="rect">
                <a:avLst/>
              </a:prstGeom>
              <a:blipFill>
                <a:blip r:embed="rId2"/>
                <a:stretch>
                  <a:fillRect l="-996" t="-24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83A93C06-85A8-4379-956A-D6C943A4C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752" y="1421865"/>
            <a:ext cx="3402495" cy="362762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DB2751A-EB0A-4F65-8761-F4CB1F49EF61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87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35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35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5D78235-C45A-4733-BE7B-338E3D75E518}"/>
                  </a:ext>
                </a:extLst>
              </p:cNvPr>
              <p:cNvSpPr/>
              <p:nvPr/>
            </p:nvSpPr>
            <p:spPr>
              <a:xfrm>
                <a:off x="946076" y="476672"/>
                <a:ext cx="10299848" cy="49720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准则函数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just">
                  <a:spcBef>
                    <a:spcPts val="6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CN" altLang="zh-CN" dirty="0">
                                  <a:solidFill>
                                    <a:schemeClr val="bg2"/>
                                  </a:solidFill>
                                  <a:latin typeface="+mj-lt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algn="just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zh-CN" altLang="en-US" sz="28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算法</a:t>
                </a:r>
                <a:endParaRPr lang="en-US" altLang="zh-CN" sz="28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914400" lvl="1" indent="-457200" algn="just">
                  <a:spcBef>
                    <a:spcPts val="600"/>
                  </a:spcBef>
                  <a:spcAft>
                    <a:spcPts val="0"/>
                  </a:spcAft>
                  <a:buFont typeface="+mj-ea"/>
                  <a:buAutoNum type="circleNumDbPlain"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初始划分，得到初始核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914400" lvl="1" indent="-457200" algn="just">
                  <a:spcBef>
                    <a:spcPts val="600"/>
                  </a:spcBef>
                  <a:spcAft>
                    <a:spcPts val="0"/>
                  </a:spcAft>
                  <a:buFont typeface="+mj-ea"/>
                  <a:buAutoNum type="circleNumDbPlain"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按以下规则把各样本分类：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2" algn="just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)=</m:t>
                    </m:r>
                    <m:limLow>
                      <m:limLow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lim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=1,⋯,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bg2"/>
                  </a:solidFill>
                  <a:latin typeface="+mj-lt"/>
                </a:endParaRPr>
              </a:p>
              <a:p>
                <a:pPr marL="914400" lvl="1" indent="-457200" algn="just">
                  <a:spcBef>
                    <a:spcPts val="600"/>
                  </a:spcBef>
                  <a:spcAft>
                    <a:spcPts val="0"/>
                  </a:spcAft>
                  <a:buFont typeface="+mj-ea"/>
                  <a:buAutoNum type="circleNumDbPlain"/>
                </a:pP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更新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，若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不变，则总</a:t>
                </a: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之；否则转②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algn="just">
                  <a:spcBef>
                    <a:spcPts val="600"/>
                  </a:spcBef>
                  <a:spcAft>
                    <a:spcPts val="0"/>
                  </a:spcAft>
                </a:pP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just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C</a:t>
                </a: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均值可看作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，</a:t>
                </a:r>
                <a:r>
                  <a:rPr lang="en-US" altLang="zh-CN" dirty="0">
                    <a:solidFill>
                      <a:schemeClr val="bg2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𝛥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为欧氏</a:t>
                </a: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距离下的特例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5D78235-C45A-4733-BE7B-338E3D75E5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76" y="476672"/>
                <a:ext cx="10299848" cy="4972002"/>
              </a:xfrm>
              <a:prstGeom prst="rect">
                <a:avLst/>
              </a:prstGeom>
              <a:blipFill>
                <a:blip r:embed="rId2"/>
                <a:stretch>
                  <a:fillRect l="-1183" t="-980" b="-1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AA62BBDD-D9D7-4013-994B-D5331EC1E606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674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36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36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F2D252B-A32C-43D5-88C8-9EA5FA36B82F}"/>
                  </a:ext>
                </a:extLst>
              </p:cNvPr>
              <p:cNvSpPr/>
              <p:nvPr/>
            </p:nvSpPr>
            <p:spPr>
              <a:xfrm>
                <a:off x="946076" y="476672"/>
                <a:ext cx="10299848" cy="49778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两种核函数举例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457200" indent="-457200" algn="just">
                  <a:lnSpc>
                    <a:spcPct val="150000"/>
                  </a:lnSpc>
                  <a:spcAft>
                    <a:spcPts val="0"/>
                  </a:spcAft>
                  <a:buAutoNum type="arabicPeriod"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正态核函数：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+mj-lt"/>
                </a:endParaRPr>
              </a:p>
              <a:p>
                <a:pPr lvl="1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zh-CN" dirty="0">
                  <a:solidFill>
                    <a:schemeClr val="bg2"/>
                  </a:solidFill>
                  <a:latin typeface="+mj-lt"/>
                </a:endParaRPr>
              </a:p>
              <a:p>
                <a:pPr lvl="1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p>
                        <m:sSup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zh-CN" dirty="0">
                  <a:solidFill>
                    <a:schemeClr val="bg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F2D252B-A32C-43D5-88C8-9EA5FA36B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76" y="476672"/>
                <a:ext cx="10299848" cy="4977838"/>
              </a:xfrm>
              <a:prstGeom prst="rect">
                <a:avLst/>
              </a:prstGeom>
              <a:blipFill>
                <a:blip r:embed="rId2"/>
                <a:stretch>
                  <a:fillRect l="-11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80ADC447-0036-443E-AA52-13E7999C219B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523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37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37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FD1B76A-6C3E-43FD-846F-14BCAE7BFB2E}"/>
                  </a:ext>
                </a:extLst>
              </p:cNvPr>
              <p:cNvSpPr/>
              <p:nvPr/>
            </p:nvSpPr>
            <p:spPr>
              <a:xfrm>
                <a:off x="946076" y="476672"/>
                <a:ext cx="10299848" cy="29066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spcAft>
                    <a:spcPts val="0"/>
                  </a:spcAft>
                  <a:buFont typeface="+mj-lt"/>
                  <a:buAutoNum type="arabicPeriod" startAt="2"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主轴核函数：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用</a:t>
                </a:r>
                <a:r>
                  <a:rPr lang="en-US" altLang="zh-CN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KL</a:t>
                </a: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变换得到样本子集的主轴方向作为核：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Sup>
                      <m:sSubSup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lvl="1" algn="r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个最大本征值的本征向量系统。</a:t>
                </a:r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lvl="1" algn="r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zh-CN" dirty="0">
                  <a:solidFill>
                    <a:schemeClr val="bg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FD1B76A-6C3E-43FD-846F-14BCAE7BF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76" y="476672"/>
                <a:ext cx="10299848" cy="2906693"/>
              </a:xfrm>
              <a:prstGeom prst="rect">
                <a:avLst/>
              </a:prstGeom>
              <a:blipFill>
                <a:blip r:embed="rId2"/>
                <a:stretch>
                  <a:fillRect l="-592" r="-8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FCB93CFB-9537-4849-A9BF-94598AB79C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97" y="3688749"/>
            <a:ext cx="3385403" cy="25596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749C2D-6943-4D45-9DAD-333610986B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3688749"/>
            <a:ext cx="3814522" cy="25596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FA66CB6-7FC2-414A-861C-2592E6302C5F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453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38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38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65DB8B-D2A8-461E-B00B-599A87D3C1E9}"/>
              </a:ext>
            </a:extLst>
          </p:cNvPr>
          <p:cNvSpPr/>
          <p:nvPr/>
        </p:nvSpPr>
        <p:spPr>
          <a:xfrm>
            <a:off x="586036" y="1052736"/>
            <a:ext cx="11019928" cy="4690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11.5.1 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模糊集的基本知识</a:t>
            </a:r>
            <a:endParaRPr lang="en-US" altLang="zh-CN" sz="3600" dirty="0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algn="r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kern="100" dirty="0">
                <a:solidFill>
                  <a:schemeClr val="bg2"/>
                </a:solidFill>
                <a:latin typeface="+mj-lt"/>
                <a:ea typeface="黑体" panose="02010609060101010101" pitchFamily="49" charset="-122"/>
              </a:rPr>
              <a:t>L.A. Zadeh, Fuzzy sets, </a:t>
            </a:r>
            <a:r>
              <a:rPr lang="en-US" altLang="zh-CN" kern="100" dirty="0" err="1">
                <a:solidFill>
                  <a:schemeClr val="bg2"/>
                </a:solidFill>
                <a:latin typeface="+mj-lt"/>
                <a:ea typeface="黑体" panose="02010609060101010101" pitchFamily="49" charset="-122"/>
              </a:rPr>
              <a:t>Intormation</a:t>
            </a:r>
            <a:r>
              <a:rPr lang="en-US" altLang="zh-CN" kern="100" dirty="0">
                <a:solidFill>
                  <a:schemeClr val="bg2"/>
                </a:solidFill>
                <a:latin typeface="+mj-lt"/>
                <a:ea typeface="黑体" panose="02010609060101010101" pitchFamily="49" charset="-122"/>
              </a:rPr>
              <a:t> &amp; Control, v.8, pp.338-353, 1965</a:t>
            </a:r>
          </a:p>
          <a:p>
            <a:pPr eaLnBrk="0" hangingPunct="0">
              <a:spcBef>
                <a:spcPts val="1200"/>
              </a:spcBef>
            </a:pPr>
            <a:endParaRPr lang="en-US" altLang="zh-CN" kern="100" dirty="0">
              <a:solidFill>
                <a:schemeClr val="bg2"/>
              </a:solidFill>
              <a:latin typeface="+mj-lt"/>
              <a:ea typeface="黑体" panose="02010609060101010101" pitchFamily="49" charset="-122"/>
            </a:endParaRPr>
          </a:p>
          <a:p>
            <a:pPr eaLnBrk="0" hangingPunct="0">
              <a:spcBef>
                <a:spcPts val="1200"/>
              </a:spcBef>
            </a:pPr>
            <a:r>
              <a:rPr lang="zh-CN" altLang="en-US" kern="100" dirty="0">
                <a:solidFill>
                  <a:schemeClr val="bg2"/>
                </a:solidFill>
                <a:latin typeface="+mj-lt"/>
                <a:ea typeface="黑体" panose="02010609060101010101" pitchFamily="49" charset="-122"/>
              </a:rPr>
              <a:t>确定集合（脆集合）：元素或者属于或者不属于集合</a:t>
            </a:r>
          </a:p>
          <a:p>
            <a:pPr eaLnBrk="0" hangingPunct="0">
              <a:spcBef>
                <a:spcPts val="1200"/>
              </a:spcBef>
            </a:pPr>
            <a:r>
              <a:rPr lang="zh-CN" altLang="en-US" kern="100" dirty="0">
                <a:solidFill>
                  <a:schemeClr val="bg2"/>
                </a:solidFill>
                <a:latin typeface="+mj-lt"/>
                <a:ea typeface="黑体" panose="02010609060101010101" pitchFamily="49" charset="-122"/>
              </a:rPr>
              <a:t>模糊集合：	元素以一定的程序属于某集合</a:t>
            </a:r>
          </a:p>
          <a:p>
            <a:pPr eaLnBrk="0" hangingPunct="0">
              <a:spcBef>
                <a:spcPts val="1200"/>
              </a:spcBef>
            </a:pPr>
            <a:r>
              <a:rPr lang="zh-CN" altLang="en-US" kern="100" dirty="0">
                <a:solidFill>
                  <a:schemeClr val="bg2"/>
                </a:solidFill>
                <a:latin typeface="+mj-lt"/>
                <a:ea typeface="黑体" panose="02010609060101010101" pitchFamily="49" charset="-122"/>
              </a:rPr>
              <a:t>			  </a:t>
            </a:r>
            <a:r>
              <a:rPr lang="en-US" altLang="zh-CN" kern="100" dirty="0">
                <a:solidFill>
                  <a:schemeClr val="bg2"/>
                </a:solidFill>
                <a:latin typeface="+mj-lt"/>
                <a:ea typeface="黑体" panose="02010609060101010101" pitchFamily="49" charset="-122"/>
              </a:rPr>
              <a:t>——</a:t>
            </a:r>
            <a:r>
              <a:rPr lang="zh-CN" altLang="en-US" kern="100" dirty="0">
                <a:solidFill>
                  <a:schemeClr val="bg2"/>
                </a:solidFill>
                <a:latin typeface="+mj-lt"/>
                <a:ea typeface="黑体" panose="02010609060101010101" pitchFamily="49" charset="-122"/>
              </a:rPr>
              <a:t>适于表达自然语言变量和常识性知识</a:t>
            </a:r>
          </a:p>
          <a:p>
            <a:pPr eaLnBrk="0" hangingPunct="0">
              <a:spcBef>
                <a:spcPts val="1200"/>
              </a:spcBef>
            </a:pPr>
            <a:r>
              <a:rPr lang="zh-CN" altLang="en-US" kern="100" dirty="0">
                <a:solidFill>
                  <a:schemeClr val="bg2"/>
                </a:solidFill>
                <a:latin typeface="+mj-lt"/>
                <a:ea typeface="黑体" panose="02010609060101010101" pitchFamily="49" charset="-122"/>
              </a:rPr>
              <a:t>几种叫法：模糊集、模糊逻辑、模糊数学、模糊系统、模糊技术、模糊方法</a:t>
            </a:r>
          </a:p>
          <a:p>
            <a:pPr eaLnBrk="0" hangingPunct="0">
              <a:spcBef>
                <a:spcPts val="1200"/>
              </a:spcBef>
            </a:pPr>
            <a:r>
              <a:rPr lang="zh-CN" altLang="en-US" kern="100" dirty="0">
                <a:solidFill>
                  <a:schemeClr val="bg2"/>
                </a:solidFill>
                <a:latin typeface="+mj-lt"/>
                <a:ea typeface="黑体" panose="02010609060101010101" pitchFamily="49" charset="-122"/>
              </a:rPr>
              <a:t>与其它技术相结合：模糊神经网络、模糊控制、模糊模式识别</a:t>
            </a:r>
          </a:p>
        </p:txBody>
      </p:sp>
      <p:sp>
        <p:nvSpPr>
          <p:cNvPr id="7" name="标题 11">
            <a:extLst>
              <a:ext uri="{FF2B5EF4-FFF2-40B4-BE49-F238E27FC236}">
                <a16:creationId xmlns:a16="http://schemas.microsoft.com/office/drawing/2014/main" id="{2DA50134-2CA6-491F-BFB0-88EEF148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92" y="116632"/>
            <a:ext cx="10726216" cy="1143000"/>
          </a:xfrm>
        </p:spPr>
        <p:txBody>
          <a:bodyPr/>
          <a:lstStyle/>
          <a:p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11.5 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模糊聚类算法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0E1B4E-29D3-481B-AE84-0E8C947FA13A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511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39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39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319121F-68C9-4D7D-8D76-AEB25955830B}"/>
                  </a:ext>
                </a:extLst>
              </p:cNvPr>
              <p:cNvSpPr/>
              <p:nvPr/>
            </p:nvSpPr>
            <p:spPr>
              <a:xfrm>
                <a:off x="586036" y="908720"/>
                <a:ext cx="11019928" cy="48226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hangingPunct="0">
                  <a:spcBef>
                    <a:spcPts val="1200"/>
                  </a:spcBef>
                </a:pP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隶属度函数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属于集合</a:t>
                </a:r>
                <a:r>
                  <a:rPr lang="en-US" altLang="zh-CN" i="1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A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的程度</a:t>
                </a:r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eaLnBrk="0" hangingPunct="0">
                  <a:spcBef>
                    <a:spcPts val="1200"/>
                  </a:spcBef>
                </a:pP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	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自变量：所有可能属于</a:t>
                </a:r>
                <a:r>
                  <a:rPr lang="en-US" altLang="zh-CN" i="1" kern="100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A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的对象，空间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eaLnBrk="0" hangingPunct="0">
                  <a:spcBef>
                    <a:spcPts val="1200"/>
                  </a:spcBef>
                </a:pP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	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值域：</a:t>
                </a:r>
                <a:r>
                  <a:rPr lang="en-US" altLang="zh-CN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[0, 1]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，</a:t>
                </a:r>
                <a:r>
                  <a:rPr lang="en-US" altLang="zh-CN" dirty="0">
                    <a:solidFill>
                      <a:schemeClr val="bg2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)≤1</m:t>
                    </m:r>
                  </m:oMath>
                </a14:m>
                <a:endParaRPr lang="zh-CN" altLang="zh-CN" dirty="0">
                  <a:solidFill>
                    <a:schemeClr val="bg2"/>
                  </a:solidFill>
                  <a:latin typeface="+mj-lt"/>
                </a:endParaRPr>
              </a:p>
              <a:p>
                <a:pPr eaLnBrk="0" hangingPunct="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+mj-lt"/>
                </a:endParaRPr>
              </a:p>
              <a:p>
                <a:pPr eaLnBrk="0" hangingPunct="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)=0⇔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eaLnBrk="0" hangingPunct="0">
                  <a:spcBef>
                    <a:spcPts val="1200"/>
                  </a:spcBef>
                </a:pP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模糊集合：一个定义在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上的隶属度函数就定义了一个模糊集合</a:t>
                </a:r>
                <a:r>
                  <a:rPr lang="en-US" altLang="zh-CN" i="1" kern="100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A</a:t>
                </a:r>
                <a:r>
                  <a:rPr lang="zh-CN" altLang="en-US" i="1" kern="100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，</a:t>
                </a:r>
                <a:endParaRPr lang="en-US" altLang="zh-CN" i="1" kern="100" dirty="0">
                  <a:solidFill>
                    <a:schemeClr val="bg2"/>
                  </a:solidFill>
                  <a:ea typeface="黑体" panose="02010609060101010101" pitchFamily="49" charset="-122"/>
                </a:endParaRPr>
              </a:p>
              <a:p>
                <a:pPr eaLnBrk="0" hangingPunct="0">
                  <a:spcBef>
                    <a:spcPts val="1200"/>
                  </a:spcBef>
                </a:pPr>
                <a:r>
                  <a:rPr lang="en-US" altLang="zh-CN" i="1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	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或称定义在空间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上的模糊子集，表示为：</a:t>
                </a:r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algn="ctr" eaLnBrk="0" hangingPunct="0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),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 或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</m:e>
                      <m:lim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lim>
                    </m:limLow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eaLnBrk="0" hangingPunct="0">
                  <a:spcBef>
                    <a:spcPts val="1200"/>
                  </a:spcBef>
                </a:pP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模糊集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的支持集</a:t>
                </a:r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eaLnBrk="0" hangingPunct="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)&gt;0</m:t>
                          </m:r>
                        </m:e>
                      </m:d>
                    </m:oMath>
                  </m:oMathPara>
                </a14:m>
                <a:endParaRPr lang="zh-CN" altLang="en-US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319121F-68C9-4D7D-8D76-AEB259558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36" y="908720"/>
                <a:ext cx="11019928" cy="4822667"/>
              </a:xfrm>
              <a:prstGeom prst="rect">
                <a:avLst/>
              </a:prstGeom>
              <a:blipFill>
                <a:blip r:embed="rId2"/>
                <a:stretch>
                  <a:fillRect l="-830" t="-1391" b="-1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9E48E3C7-3B09-4F04-BFD1-00FA803A8147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638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7CC1E1-80E4-494A-AEB8-650345846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88640"/>
            <a:ext cx="10363200" cy="1143000"/>
          </a:xfrm>
        </p:spPr>
        <p:txBody>
          <a:bodyPr/>
          <a:lstStyle/>
          <a:p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11.1 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引言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55D92E-4944-4937-B305-2F3AAB903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408" y="1196752"/>
            <a:ext cx="10222160" cy="4114800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监督模式识别：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	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（已知）样本集 → 训练（学习，分类器设计）→ 识别（分类）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非监督模式识别：</a:t>
            </a:r>
            <a:endParaRPr lang="en-US" altLang="zh-CN" sz="28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	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（未知）样本集 → 非监督学习（聚类分析） → 后处理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根据：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某种假设（对聚类应具有的性质的认识）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结果：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聚类（</a:t>
            </a:r>
            <a:r>
              <a:rPr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clusters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）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	 </a:t>
            </a:r>
            <a:r>
              <a:rPr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属中间结果（数学结果），需经解释赋予物理含义（后处理）</a:t>
            </a: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两大类方法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626121-20E6-4AD0-8C0C-F12BDFD0F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4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3B54F52-7317-4711-BFFF-4942A043B0B7}"/>
              </a:ext>
            </a:extLst>
          </p:cNvPr>
          <p:cNvGrpSpPr/>
          <p:nvPr/>
        </p:nvGrpSpPr>
        <p:grpSpPr>
          <a:xfrm>
            <a:off x="2965140" y="4921978"/>
            <a:ext cx="4354996" cy="1200329"/>
            <a:chOff x="2567608" y="5127658"/>
            <a:chExt cx="4354996" cy="1200329"/>
          </a:xfrm>
        </p:grpSpPr>
        <p:sp>
          <p:nvSpPr>
            <p:cNvPr id="5" name="左大括号 4">
              <a:extLst>
                <a:ext uri="{FF2B5EF4-FFF2-40B4-BE49-F238E27FC236}">
                  <a16:creationId xmlns:a16="http://schemas.microsoft.com/office/drawing/2014/main" id="{0D60BDB2-80A2-4E5D-82C1-2A310A91F73D}"/>
                </a:ext>
              </a:extLst>
            </p:cNvPr>
            <p:cNvSpPr/>
            <p:nvPr/>
          </p:nvSpPr>
          <p:spPr bwMode="auto">
            <a:xfrm>
              <a:off x="2567608" y="5362350"/>
              <a:ext cx="466564" cy="730946"/>
            </a:xfrm>
            <a:prstGeom prst="leftBrac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A705DCC-6F49-472E-A1C9-73E47F18B0C1}"/>
                </a:ext>
              </a:extLst>
            </p:cNvPr>
            <p:cNvSpPr txBox="1"/>
            <p:nvPr/>
          </p:nvSpPr>
          <p:spPr>
            <a:xfrm>
              <a:off x="3034172" y="5127658"/>
              <a:ext cx="388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基于模型的方法</a:t>
              </a:r>
              <a:endParaRPr lang="en-US" altLang="zh-CN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altLang="zh-CN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基于相似性度量的方法</a:t>
              </a:r>
            </a:p>
          </p:txBody>
        </p:sp>
      </p:grp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3260391F-C230-4E99-AB90-D493E9AA9E1E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AC507F4-139A-496A-B744-2037FE517908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2441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40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8E42EE-8702-41B9-87F7-53E5571D6B90}"/>
              </a:ext>
            </a:extLst>
          </p:cNvPr>
          <p:cNvSpPr/>
          <p:nvPr/>
        </p:nvSpPr>
        <p:spPr>
          <a:xfrm>
            <a:off x="586036" y="908720"/>
            <a:ext cx="11019928" cy="10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例：</a:t>
            </a:r>
            <a:r>
              <a:rPr lang="en-US" altLang="zh-CN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“</a:t>
            </a:r>
            <a:r>
              <a:rPr lang="zh-CN" altLang="zh-CN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开水</a:t>
            </a:r>
            <a:r>
              <a:rPr lang="en-US" altLang="zh-CN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”</a:t>
            </a:r>
            <a:r>
              <a:rPr lang="zh-CN" altLang="zh-CN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概念的表达</a:t>
            </a:r>
            <a:endParaRPr lang="zh-CN" altLang="en-US" dirty="0">
              <a:solidFill>
                <a:schemeClr val="bg2"/>
              </a:solidFill>
            </a:endParaRPr>
          </a:p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kern="100" dirty="0">
                <a:solidFill>
                  <a:schemeClr val="bg2"/>
                </a:solidFill>
                <a:latin typeface="+mj-lt"/>
                <a:ea typeface="黑体" panose="02010609060101010101" pitchFamily="49" charset="-122"/>
              </a:rPr>
              <a:t>	</a:t>
            </a:r>
            <a:endParaRPr lang="zh-CN" altLang="en-US" kern="100" dirty="0">
              <a:solidFill>
                <a:schemeClr val="bg2"/>
              </a:solidFill>
              <a:latin typeface="+mj-lt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7C539E-0FE7-478B-A668-60DD4F4F5E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36" y="2161504"/>
            <a:ext cx="9505128" cy="309634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F9E657E-FEC8-4FD4-9D8A-1677CCAB71EF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887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41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41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ED854B6-8060-4D27-A378-F69DEBE79A9F}"/>
                  </a:ext>
                </a:extLst>
              </p:cNvPr>
              <p:cNvSpPr/>
              <p:nvPr/>
            </p:nvSpPr>
            <p:spPr>
              <a:xfrm>
                <a:off x="586036" y="620688"/>
                <a:ext cx="11019928" cy="44210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3600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11.5.2 </a:t>
                </a:r>
                <a:r>
                  <a:rPr lang="zh-CN" altLang="en-US" sz="3600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模糊</a:t>
                </a:r>
                <a:r>
                  <a:rPr lang="en-US" altLang="zh-CN" sz="3600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C</a:t>
                </a:r>
                <a:r>
                  <a:rPr lang="zh-CN" altLang="en-US" sz="3600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均值算法</a:t>
                </a:r>
                <a:endParaRPr lang="en-US" altLang="zh-CN" sz="3600" dirty="0">
                  <a:solidFill>
                    <a:srgbClr val="000000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C</a:t>
                </a:r>
                <a:r>
                  <a:rPr lang="zh-CN" altLang="en-US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均值方法：</a:t>
                </a:r>
              </a:p>
              <a:p>
                <a:pPr lvl="1"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把</a:t>
                </a:r>
                <a:r>
                  <a:rPr lang="en-US" altLang="zh-CN" i="1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n</a:t>
                </a:r>
                <a:r>
                  <a:rPr lang="zh-CN" altLang="en-US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个样本划分到</a:t>
                </a:r>
                <a:r>
                  <a:rPr lang="en-US" altLang="zh-CN" i="1" dirty="0">
                    <a:solidFill>
                      <a:srgbClr val="000000"/>
                    </a:solidFill>
                    <a:ea typeface="SimHei" panose="02010609060101010101" pitchFamily="49" charset="-122"/>
                  </a:rPr>
                  <a:t>c</a:t>
                </a:r>
                <a:r>
                  <a:rPr lang="zh-CN" altLang="en-US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个类中，使各样本与其所在类的均值的误差平方和</a:t>
                </a:r>
              </a:p>
              <a:p>
                <a:pPr lvl="1" eaLnBrk="0" hangingPunct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𝐽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𝑒</m:t>
                          </m:r>
                        </m:sub>
                      </m:sSub>
                      <m:r>
                        <a:rPr lang="en-US" altLang="zh-CN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𝑖</m:t>
                          </m:r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𝑐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naryPr>
                            <m:sub>
                              <m:r>
                                <a:rPr lang="en-US" altLang="zh-CN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𝑦</m:t>
                              </m:r>
                              <m:r>
                                <a:rPr lang="zh-CN" altLang="zh-CN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𝛤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  <m:t>𝑦</m:t>
                                      </m:r>
                                      <m:r>
                                        <a:rPr lang="en-US" altLang="zh-CN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zh-CN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lvl="1"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最小</a:t>
                </a:r>
                <a:endParaRPr lang="en-US" altLang="zh-CN" dirty="0">
                  <a:solidFill>
                    <a:srgbClr val="0000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342900" indent="-342900" eaLnBrk="0" hangingPunct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把硬分类变成模糊分类，即得模糊</a:t>
                </a:r>
                <a:r>
                  <a:rPr lang="en-US" altLang="zh-CN" i="1" dirty="0">
                    <a:solidFill>
                      <a:srgbClr val="000000"/>
                    </a:solidFill>
                    <a:ea typeface="SimHei" panose="02010609060101010101" pitchFamily="49" charset="-122"/>
                  </a:rPr>
                  <a:t>c</a:t>
                </a:r>
                <a:r>
                  <a:rPr lang="zh-CN" altLang="en-US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均值方法</a:t>
                </a:r>
                <a:endParaRPr lang="en-US" altLang="zh-CN" dirty="0">
                  <a:solidFill>
                    <a:srgbClr val="0000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ED854B6-8060-4D27-A378-F69DEBE79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36" y="620688"/>
                <a:ext cx="11019928" cy="4421018"/>
              </a:xfrm>
              <a:prstGeom prst="rect">
                <a:avLst/>
              </a:prstGeom>
              <a:blipFill>
                <a:blip r:embed="rId2"/>
                <a:stretch>
                  <a:fillRect l="-830" b="-2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971A8A22-EF3E-416B-89A1-B6D98E9652B7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76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42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42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1D2DFE5-7056-4F28-AFF9-BBA649F55A30}"/>
                  </a:ext>
                </a:extLst>
              </p:cNvPr>
              <p:cNvSpPr/>
              <p:nvPr/>
            </p:nvSpPr>
            <p:spPr>
              <a:xfrm>
                <a:off x="586036" y="572172"/>
                <a:ext cx="11019928" cy="5551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符号约定：	样本</a:t>
                </a: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SimHei" panose="02010609060101010101" pitchFamily="49" charset="-122"/>
                  </a:rPr>
                  <a:t>集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=1,2,⋯,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		</a:t>
                </a:r>
                <a:r>
                  <a:rPr lang="zh-CN" altLang="en-US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聚</a:t>
                </a:r>
                <a:r>
                  <a:rPr lang="zh-CN" altLang="en-US" dirty="0">
                    <a:solidFill>
                      <a:schemeClr val="bg2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类</a:t>
                </a: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SimHei" panose="02010609060101010101" pitchFamily="49" charset="-122"/>
                  </a:rPr>
                  <a:t>中心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dirty="0">
                  <a:solidFill>
                    <a:schemeClr val="bg2"/>
                  </a:solidFill>
                  <a:latin typeface="+mj-lt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第</a:t>
                </a:r>
                <a:r>
                  <a:rPr lang="en-US" altLang="zh-CN" i="1" dirty="0" err="1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i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个样本对于第</a:t>
                </a:r>
                <a:r>
                  <a:rPr lang="en-US" altLang="zh-CN" i="1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j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类的</a:t>
                </a: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隶属度函数</a:t>
                </a:r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kern="1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聚类损失函数</a:t>
                </a:r>
                <a:endParaRPr lang="en-US" altLang="zh-CN" kern="100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eaLnBrk="0" hangingPunct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+mj-lt"/>
                </a:endParaRPr>
              </a:p>
              <a:p>
                <a:pPr algn="r"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其中，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可控制聚类结果的模糊程度</a:t>
                </a:r>
                <a:endParaRPr lang="zh-CN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模糊聚类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：</a:t>
                </a:r>
                <a:r>
                  <a:rPr lang="en-US" altLang="zh-CN" dirty="0">
                    <a:solidFill>
                      <a:schemeClr val="bg2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algn="ctr"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zh-CN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对不同的隶属度定义，就得到不同的模糊聚类方法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1D2DFE5-7056-4F28-AFF9-BBA649F55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36" y="572172"/>
                <a:ext cx="11019928" cy="5551584"/>
              </a:xfrm>
              <a:prstGeom prst="rect">
                <a:avLst/>
              </a:prstGeom>
              <a:blipFill>
                <a:blip r:embed="rId2"/>
                <a:stretch>
                  <a:fillRect l="-830" r="-885" b="-1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B06E62B7-3799-46B8-A833-4981FAABD90B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927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43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43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1B70F1A-F101-4416-B84F-431763ECB99F}"/>
                  </a:ext>
                </a:extLst>
              </p:cNvPr>
              <p:cNvSpPr/>
              <p:nvPr/>
            </p:nvSpPr>
            <p:spPr>
              <a:xfrm>
                <a:off x="586036" y="476672"/>
                <a:ext cx="11019928" cy="53082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模糊</a:t>
                </a:r>
                <a:r>
                  <a:rPr lang="en-US" altLang="zh-CN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C</a:t>
                </a: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均值，要求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)=1</m:t>
                        </m:r>
                      </m:e>
                    </m:nary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b="0" dirty="0">
                  <a:solidFill>
                    <a:schemeClr val="bg2"/>
                  </a:solidFill>
                  <a:latin typeface="+mj-lt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求解：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令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 和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)=0</m:t>
                        </m:r>
                      </m:den>
                    </m:f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，可得</a:t>
                </a:r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,   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=1,⋯,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zh-CN" dirty="0">
                  <a:solidFill>
                    <a:schemeClr val="bg2"/>
                  </a:solidFill>
                  <a:latin typeface="+mj-lt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zh-CN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zh-CN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zh-CN" altLang="zh-CN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solidFill>
                                                        <a:schemeClr val="bg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bg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bg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solidFill>
                                                        <a:schemeClr val="bg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bg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bg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1/(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zh-CN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zh-CN" altLang="zh-CN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‖"/>
                                                  <m:endChr m:val="‖"/>
                                                  <m:ctrlPr>
                                                    <a:rPr lang="zh-CN" altLang="zh-CN" i="1">
                                                      <a:solidFill>
                                                        <a:schemeClr val="bg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zh-CN" altLang="zh-CN" i="1">
                                                          <a:solidFill>
                                                            <a:schemeClr val="bg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solidFill>
                                                            <a:schemeClr val="bg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i="1">
                                                          <a:solidFill>
                                                            <a:schemeClr val="bg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bg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zh-CN" altLang="zh-CN" i="1">
                                                          <a:solidFill>
                                                            <a:schemeClr val="bg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solidFill>
                                                            <a:schemeClr val="bg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i="1">
                                                          <a:solidFill>
                                                            <a:schemeClr val="bg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1/(</m:t>
                                  </m:r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,    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=1,⋯,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,  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=1,⋯,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1B70F1A-F101-4416-B84F-431763ECB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36" y="476672"/>
                <a:ext cx="11019928" cy="5308248"/>
              </a:xfrm>
              <a:prstGeom prst="rect">
                <a:avLst/>
              </a:prstGeom>
              <a:blipFill>
                <a:blip r:embed="rId2"/>
                <a:stretch>
                  <a:fillRect l="-830" t="-8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0627FA48-E34D-46DC-9A6A-E953D709B650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736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44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44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4CBB1BB-C553-4FE6-A52A-71C7D8986FB7}"/>
                  </a:ext>
                </a:extLst>
              </p:cNvPr>
              <p:cNvSpPr/>
              <p:nvPr/>
            </p:nvSpPr>
            <p:spPr>
              <a:xfrm>
                <a:off x="586036" y="548680"/>
                <a:ext cx="11019928" cy="46596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模糊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C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均值算法（</a:t>
                </a:r>
                <a:r>
                  <a:rPr lang="en-US" altLang="zh-CN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FCM</a:t>
                </a:r>
                <a:r>
                  <a:rPr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）：</a:t>
                </a:r>
                <a:endParaRPr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  <a:p>
                <a:pPr marL="1371600" lvl="2" indent="-457200" eaLnBrk="0" hangingPunct="0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设定聚类数目</a:t>
                </a:r>
                <a:r>
                  <a:rPr lang="en-US" altLang="zh-CN" i="1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c</a:t>
                </a: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和常数</a:t>
                </a:r>
                <a:r>
                  <a:rPr lang="en-US" altLang="zh-CN" i="1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b</a:t>
                </a:r>
              </a:p>
              <a:p>
                <a:pPr marL="1371600" lvl="2" indent="-457200" eaLnBrk="0" hangingPunct="0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初始化各聚类中心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b="0" dirty="0">
                    <a:solidFill>
                      <a:schemeClr val="bg2"/>
                    </a:solidFill>
                    <a:latin typeface="+mj-lt"/>
                  </a:rPr>
                  <a:t> </a:t>
                </a:r>
                <a:r>
                  <a:rPr lang="en-US" altLang="zh-CN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(</a:t>
                </a: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可参考上两节中的方法</a:t>
                </a:r>
                <a:r>
                  <a:rPr lang="en-US" altLang="zh-CN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)</a:t>
                </a:r>
                <a:endParaRPr lang="en-US" altLang="zh-CN" b="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1371600" lvl="2" indent="-457200" eaLnBrk="0" hangingPunct="0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重复下面的运算，直到各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稳定</a:t>
                </a:r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lvl="3"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（</a:t>
                </a:r>
                <a:r>
                  <a:rPr lang="en-US" altLang="zh-CN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1</a:t>
                </a: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）</a:t>
                </a:r>
                <a:r>
                  <a:rPr lang="en-US" altLang="zh-CN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 </a:t>
                </a: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用当前的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lvl="3"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（</a:t>
                </a:r>
                <a:r>
                  <a:rPr lang="en-US" altLang="zh-CN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2</a:t>
                </a: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）用当前的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1371600" lvl="2" indent="-457200" eaLnBrk="0" hangingPunct="0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/>
                </a:pP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如需要，可对所有模糊聚类去模糊化</a:t>
                </a:r>
                <a:endParaRPr lang="en-US" altLang="zh-CN" dirty="0">
                  <a:solidFill>
                    <a:schemeClr val="bg2"/>
                  </a:solidFill>
                  <a:latin typeface="+mj-lt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4CBB1BB-C553-4FE6-A52A-71C7D8986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36" y="548680"/>
                <a:ext cx="11019928" cy="4659674"/>
              </a:xfrm>
              <a:prstGeom prst="rect">
                <a:avLst/>
              </a:prstGeom>
              <a:blipFill>
                <a:blip r:embed="rId2"/>
                <a:stretch>
                  <a:fillRect l="-1106" b="-1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2408073B-C23B-4D34-84F6-4C2D57EE6550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415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45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45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3DB3446-3606-440A-AD87-227B7990EE9B}"/>
                  </a:ext>
                </a:extLst>
              </p:cNvPr>
              <p:cNvSpPr/>
              <p:nvPr/>
            </p:nvSpPr>
            <p:spPr>
              <a:xfrm>
                <a:off x="586036" y="404664"/>
                <a:ext cx="11019928" cy="58361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hangingPunct="0">
                  <a:spcBef>
                    <a:spcPct val="20000"/>
                  </a:spcBef>
                </a:pPr>
                <a:r>
                  <a:rPr lang="en-US" altLang="zh-CN" sz="3600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11.5.3 </a:t>
                </a:r>
                <a:r>
                  <a:rPr lang="zh-CN" altLang="en-US" sz="3600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改进的模糊</a:t>
                </a:r>
                <a:r>
                  <a:rPr lang="en-US" altLang="zh-CN" sz="3600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C</a:t>
                </a:r>
                <a:r>
                  <a:rPr lang="zh-CN" altLang="en-US" sz="3600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均值算法（</a:t>
                </a:r>
                <a:r>
                  <a:rPr lang="en-US" altLang="zh-CN" sz="3600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AFC</a:t>
                </a:r>
                <a:r>
                  <a:rPr lang="zh-CN" altLang="en-US" sz="3600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）</a:t>
                </a:r>
                <a:endParaRPr lang="en-US" altLang="zh-CN" sz="3600" dirty="0">
                  <a:solidFill>
                    <a:srgbClr val="000000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ts val="1800"/>
                  </a:spcBef>
                </a:pPr>
                <a:r>
                  <a:rPr lang="zh-CN" altLang="en-US" sz="2800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模糊</a:t>
                </a:r>
                <a:r>
                  <a:rPr lang="en-US" altLang="zh-CN" sz="2800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C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均值算法的一个缺点：</a:t>
                </a:r>
                <a:endParaRPr lang="en-US" altLang="zh-CN" sz="2800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eaLnBrk="0" hangingPunct="0">
                  <a:spcBef>
                    <a:spcPct val="20000"/>
                  </a:spcBef>
                </a:pP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        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由于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，故对某些野值（本应属于各类程度都很小），隶属度可能较大。</a:t>
                </a:r>
                <a:endParaRPr lang="en-US" altLang="zh-CN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改进</a:t>
                </a: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: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	</a:t>
                </a:r>
                <a:r>
                  <a:rPr lang="zh-CN" altLang="en-US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放松归一化条件为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eaLnBrk="0" hangingPunct="0">
                  <a:spcBef>
                    <a:spcPct val="20000"/>
                  </a:spcBef>
                </a:pP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于是</a:t>
                </a:r>
                <a:endParaRPr lang="en-US" altLang="zh-CN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algn="ctr" eaLnBrk="0" hangingPunct="0">
                  <a:spcBef>
                    <a:spcPct val="2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zh-CN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zh-CN" altLang="zh-CN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zh-CN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zh-CN" altLang="zh-CN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,   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=1,⋯,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（不变）</a:t>
                </a:r>
                <a:endParaRPr lang="en-US" altLang="zh-CN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algn="ctr" eaLnBrk="0" hangingPunct="0">
                  <a:lnSpc>
                    <a:spcPct val="12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zh-CN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zh-CN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zh-CN" altLang="zh-CN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solidFill>
                                                        <a:schemeClr val="bg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bg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bg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solidFill>
                                                        <a:schemeClr val="bg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bg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bg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1/(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zh-CN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zh-CN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zh-CN" altLang="zh-CN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zh-CN" altLang="zh-CN" i="1">
                                                      <a:solidFill>
                                                        <a:schemeClr val="bg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begChr m:val="‖"/>
                                                      <m:endChr m:val="‖"/>
                                                      <m:ctrlPr>
                                                        <a:rPr lang="zh-CN" altLang="zh-CN" i="1">
                                                          <a:solidFill>
                                                            <a:schemeClr val="bg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zh-CN" altLang="zh-CN" i="1">
                                                              <a:solidFill>
                                                                <a:schemeClr val="bg2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CN" i="1">
                                                              <a:solidFill>
                                                                <a:schemeClr val="bg2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CN" i="1">
                                                              <a:solidFill>
                                                                <a:schemeClr val="bg2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altLang="zh-CN" i="1">
                                                          <a:solidFill>
                                                            <a:schemeClr val="bg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zh-CN" altLang="zh-CN" i="1">
                                                              <a:solidFill>
                                                                <a:schemeClr val="bg2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CN" i="1">
                                                              <a:solidFill>
                                                                <a:schemeClr val="bg2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CN" i="1">
                                                              <a:solidFill>
                                                                <a:schemeClr val="bg2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chemeClr val="bg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1/(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 ,  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=1,⋯,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,  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=1,⋯,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zh-CN" dirty="0">
                  <a:solidFill>
                    <a:schemeClr val="bg2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3DB3446-3606-440A-AD87-227B7990EE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36" y="404664"/>
                <a:ext cx="11019928" cy="5836149"/>
              </a:xfrm>
              <a:prstGeom prst="rect">
                <a:avLst/>
              </a:prstGeom>
              <a:blipFill>
                <a:blip r:embed="rId2"/>
                <a:stretch>
                  <a:fillRect l="-1106" t="-18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B0EF5285-BD05-43A9-8380-946F78E650D6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9204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46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46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1CD2760-5E8F-4E77-B2D7-4266C2681DB4}"/>
                  </a:ext>
                </a:extLst>
              </p:cNvPr>
              <p:cNvSpPr/>
              <p:nvPr/>
            </p:nvSpPr>
            <p:spPr>
              <a:xfrm>
                <a:off x="496702" y="663285"/>
                <a:ext cx="11198596" cy="43694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hangingPunct="0">
                  <a:spcBef>
                    <a:spcPts val="1200"/>
                  </a:spcBef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改进的模糊</a:t>
                </a:r>
                <a:r>
                  <a:rPr lang="en-US" altLang="zh-CN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C</a:t>
                </a: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均值算法步骤与模糊</a:t>
                </a:r>
                <a:r>
                  <a:rPr lang="en-US" altLang="zh-CN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C</a:t>
                </a: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均值相同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0" hangingPunct="0">
                  <a:spcBef>
                    <a:spcPts val="1200"/>
                  </a:spcBef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注意</a:t>
                </a:r>
                <a:r>
                  <a:rPr lang="en-US" altLang="zh-CN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:</a:t>
                </a:r>
              </a:p>
              <a:p>
                <a:pPr eaLnBrk="0" hangingPunct="0">
                  <a:spcBef>
                    <a:spcPts val="1200"/>
                  </a:spcBef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改进的模糊</a:t>
                </a:r>
                <a:r>
                  <a:rPr lang="en-US" altLang="zh-CN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C</a:t>
                </a: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均值算法所得到的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可能大于</a:t>
                </a:r>
                <a:r>
                  <a:rPr lang="en-US" altLang="zh-CN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，不是严格意义下的隶属度函数。必要时可做归一化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0" hangingPunct="0">
                  <a:spcBef>
                    <a:spcPts val="1200"/>
                  </a:spcBef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特点：</a:t>
                </a:r>
                <a:endParaRPr lang="en-US" altLang="zh-CN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800100" lvl="1" indent="-342900" eaLnBrk="0" hangingPunct="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改进的模糊</a:t>
                </a:r>
                <a:r>
                  <a:rPr lang="en-US" altLang="zh-CN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C</a:t>
                </a: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均值算法有更好的鲁棒，且对给定的聚类数目不十分敏感</a:t>
                </a:r>
              </a:p>
              <a:p>
                <a:pPr marL="800100" lvl="1" indent="-342900" eaLnBrk="0" hangingPunct="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但有时可能会出现一个类中只包含一个样本的情况，可通过在距离计算中引入非线性使之不会小于某值来改进</a:t>
                </a:r>
              </a:p>
              <a:p>
                <a:pPr marL="800100" lvl="1" indent="-342900" eaLnBrk="0" hangingPunct="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改进的模糊</a:t>
                </a:r>
                <a:r>
                  <a:rPr lang="en-US" altLang="zh-CN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C</a:t>
                </a: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均值和</a:t>
                </a:r>
                <a:r>
                  <a:rPr lang="en-US" altLang="zh-CN" dirty="0">
                    <a:solidFill>
                      <a:schemeClr val="bg2"/>
                    </a:solidFill>
                    <a:ea typeface="黑体" panose="02010609060101010101" pitchFamily="49" charset="-122"/>
                  </a:rPr>
                  <a:t>C</a:t>
                </a:r>
                <a:r>
                  <a:rPr lang="zh-CN" altLang="en-US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均值一样，依赖于初值</a:t>
                </a: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1CD2760-5E8F-4E77-B2D7-4266C2681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02" y="663285"/>
                <a:ext cx="11198596" cy="4369401"/>
              </a:xfrm>
              <a:prstGeom prst="rect">
                <a:avLst/>
              </a:prstGeom>
              <a:blipFill>
                <a:blip r:embed="rId2"/>
                <a:stretch>
                  <a:fillRect l="-816" t="-1534" b="-23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A9D47579-D4BE-43C7-9E12-7D430012BAE5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252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47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47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3B41CA-3807-42D9-BBD6-D3B35C2225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945645"/>
            <a:ext cx="4393618" cy="36898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AFE0ED-A8F3-4ADB-8808-11A5114604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945644"/>
            <a:ext cx="2232248" cy="378404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7D7EA31-F034-4F0E-99A0-00CBE43D78FC}"/>
              </a:ext>
            </a:extLst>
          </p:cNvPr>
          <p:cNvSpPr/>
          <p:nvPr/>
        </p:nvSpPr>
        <p:spPr>
          <a:xfrm>
            <a:off x="496702" y="152400"/>
            <a:ext cx="11198596" cy="637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实验效果举例</a:t>
            </a:r>
            <a:endParaRPr lang="en-US" altLang="zh-CN" sz="28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9A1A0F-7FD7-4831-9650-19D08B1899CE}"/>
              </a:ext>
            </a:extLst>
          </p:cNvPr>
          <p:cNvSpPr/>
          <p:nvPr/>
        </p:nvSpPr>
        <p:spPr>
          <a:xfrm>
            <a:off x="1282329" y="4729691"/>
            <a:ext cx="4344144" cy="1881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000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例一：类别重迭及类别不明显情况</a:t>
            </a:r>
            <a:endParaRPr lang="zh-CN" altLang="zh-CN" sz="2000" kern="100" dirty="0">
              <a:solidFill>
                <a:schemeClr val="bg2"/>
              </a:solidFill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	+</a:t>
            </a:r>
            <a:r>
              <a:rPr lang="zh-CN" altLang="zh-CN" sz="2000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en-US" altLang="zh-CN" sz="2000" kern="100" dirty="0">
                <a:solidFill>
                  <a:schemeClr val="bg2"/>
                </a:solidFill>
                <a:latin typeface="+mj-lt"/>
                <a:ea typeface="黑体" panose="02010609060101010101" pitchFamily="49" charset="-122"/>
                <a:cs typeface="Arial" panose="020B0604020202020204" pitchFamily="34" charset="0"/>
              </a:rPr>
              <a:t>C</a:t>
            </a:r>
            <a:r>
              <a:rPr lang="zh-CN" altLang="en-US" sz="2000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均值</a:t>
            </a:r>
            <a:endParaRPr lang="zh-CN" altLang="zh-CN" sz="2000" kern="100" dirty="0">
              <a:solidFill>
                <a:schemeClr val="bg2"/>
              </a:solidFill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	×</a:t>
            </a:r>
            <a:r>
              <a:rPr lang="zh-CN" altLang="zh-CN" sz="2000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zh-CN" altLang="en-US" sz="2000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模糊</a:t>
            </a:r>
            <a:r>
              <a:rPr lang="en-US" altLang="zh-CN" sz="2000" kern="100" dirty="0">
                <a:solidFill>
                  <a:schemeClr val="bg2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C</a:t>
            </a:r>
            <a:r>
              <a:rPr lang="zh-CN" altLang="en-US" sz="2000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均值</a:t>
            </a:r>
            <a:endParaRPr lang="en-US" altLang="zh-CN" sz="2000" kern="100" dirty="0">
              <a:solidFill>
                <a:schemeClr val="bg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	</a:t>
            </a:r>
            <a:r>
              <a:rPr lang="zh-CN" altLang="en-US" sz="2000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Wingdings 2" panose="05020102010507070707" pitchFamily="18" charset="2"/>
              </a:rPr>
              <a:t>  </a:t>
            </a:r>
            <a:r>
              <a:rPr lang="zh-CN" altLang="en-US" sz="2000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：改进的模糊</a:t>
            </a:r>
            <a:r>
              <a:rPr lang="en-US" altLang="zh-CN" sz="2000" kern="100" dirty="0">
                <a:solidFill>
                  <a:schemeClr val="bg2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C</a:t>
            </a:r>
            <a:r>
              <a:rPr lang="zh-CN" altLang="en-US" sz="2000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均值</a:t>
            </a:r>
            <a:endParaRPr lang="zh-CN" altLang="zh-CN" kern="100" dirty="0">
              <a:solidFill>
                <a:schemeClr val="bg2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7FDBA8-38DA-43E9-8B08-B31D7DA6ED0E}"/>
              </a:ext>
            </a:extLst>
          </p:cNvPr>
          <p:cNvSpPr/>
          <p:nvPr/>
        </p:nvSpPr>
        <p:spPr>
          <a:xfrm>
            <a:off x="6384032" y="4729691"/>
            <a:ext cx="3936776" cy="955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100" dirty="0">
                <a:solidFill>
                  <a:schemeClr val="bg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例二：给定类别数与实际类别数不一致的情况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168B21C-D609-4A7A-AA2D-BB7A02681A06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863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48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48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标题 11">
            <a:extLst>
              <a:ext uri="{FF2B5EF4-FFF2-40B4-BE49-F238E27FC236}">
                <a16:creationId xmlns:a16="http://schemas.microsoft.com/office/drawing/2014/main" id="{857A9E51-48EF-46B0-A536-AEE979F8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92" y="559178"/>
            <a:ext cx="10726216" cy="1143000"/>
          </a:xfrm>
        </p:spPr>
        <p:txBody>
          <a:bodyPr/>
          <a:lstStyle/>
          <a:p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11.6 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分级聚类算法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6B5F4EF-98A5-41C5-A1E4-C932E19C8E75}"/>
              </a:ext>
            </a:extLst>
          </p:cNvPr>
          <p:cNvSpPr/>
          <p:nvPr/>
        </p:nvSpPr>
        <p:spPr>
          <a:xfrm>
            <a:off x="586036" y="1999338"/>
            <a:ext cx="11019928" cy="3013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思想：</a:t>
            </a:r>
          </a:p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        </a:t>
            </a: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从各类只有一个样本点开始，逐级合并，每级只合并两类，直到最后所有样本都归到一类</a:t>
            </a:r>
          </a:p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	Hierarchical tree  —— dendrogram</a:t>
            </a:r>
          </a:p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聚类过程中逐级考查类间相似度，依此决定类别数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AD7352-4EC4-4609-BD07-04556D136472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307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49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49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28448E-2469-4B21-AD16-FC6FF4651F9D}"/>
              </a:ext>
            </a:extLst>
          </p:cNvPr>
          <p:cNvSpPr/>
          <p:nvPr/>
        </p:nvSpPr>
        <p:spPr>
          <a:xfrm>
            <a:off x="1108769" y="4073882"/>
            <a:ext cx="9974460" cy="1831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树枝长度：反映结点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树枝之间的相似度或距离</a:t>
            </a:r>
          </a:p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树枝位置：在不改变树的结构的情况下可以任意调整，调整方法需研究</a:t>
            </a:r>
          </a:p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距离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相似性度量：多种选择，如欧式距离、相关、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City Block</a:t>
            </a: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128119-8194-42FF-B2BB-7BD75358D0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" y="1272550"/>
            <a:ext cx="3874314" cy="23724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FA73BC-1345-467D-82F6-F6B857A972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999" y="860455"/>
            <a:ext cx="4411074" cy="314460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D135369-D8D0-4FB1-8A66-62D9CF2BA0E9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446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626121-20E6-4AD0-8C0C-F12BDFD0F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5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3260391F-C230-4E99-AB90-D493E9AA9E1E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2" name="标题 11">
            <a:extLst>
              <a:ext uri="{FF2B5EF4-FFF2-40B4-BE49-F238E27FC236}">
                <a16:creationId xmlns:a16="http://schemas.microsoft.com/office/drawing/2014/main" id="{1C23F930-E7B3-4F0D-B1BA-005EA734E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384" y="187200"/>
            <a:ext cx="10726216" cy="1143000"/>
          </a:xfrm>
        </p:spPr>
        <p:txBody>
          <a:bodyPr/>
          <a:lstStyle/>
          <a:p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11.2 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基于模型的聚类方法：单峰子集分离法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AEE5773C-3304-4164-97E9-53CC7E440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384" y="1340768"/>
            <a:ext cx="10870232" cy="41148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基本假设：</a:t>
            </a:r>
            <a:endParaRPr lang="en-US" altLang="zh-CN" sz="28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24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每个聚类的样本分布是单峰的，根据总体分布中的单峰来划分子集</a:t>
            </a:r>
            <a:endParaRPr lang="en-US" altLang="zh-CN" sz="24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20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投影方法</a:t>
            </a:r>
            <a:endParaRPr lang="en-US" altLang="zh-CN" sz="20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基本思路：</a:t>
            </a:r>
            <a:endParaRPr lang="en-US" altLang="zh-CN" sz="28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00050" lvl="1" indent="0">
              <a:buNone/>
            </a:pPr>
            <a:r>
              <a:rPr lang="zh-CN" altLang="en-US" sz="24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把样本按照某种准则投影到某个以为坐标上，在这一维度上估计样本的概率密度，在其中寻找单峰并进行聚类划分</a:t>
            </a:r>
            <a:endParaRPr lang="en-US" altLang="zh-CN" sz="24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00050" lvl="1" indent="0">
              <a:buNone/>
            </a:pPr>
            <a:r>
              <a:rPr lang="en-US" altLang="zh-CN" sz="24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如果这一维上只有一个峰，则寻找下一个投影方向</a:t>
            </a:r>
            <a:r>
              <a:rPr lang="en-US" altLang="zh-CN" sz="24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marL="0" lvl="1" indent="0">
              <a:buNone/>
            </a:pP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投影方向：</a:t>
            </a:r>
            <a:endParaRPr lang="en-US" altLang="zh-CN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400050" lvl="1" indent="0">
              <a:buNone/>
            </a:pPr>
            <a:r>
              <a:rPr lang="zh-CN" altLang="en-US" sz="24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使方差最大的方向，即协方差阵本征值最大的本征向量方向</a:t>
            </a:r>
            <a:br>
              <a:rPr lang="zh-CN" altLang="en-US" sz="24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br>
              <a:rPr lang="zh-CN" altLang="en-US" sz="2400" dirty="0"/>
            </a:br>
            <a:endParaRPr lang="zh-CN" altLang="en-US" sz="2400" dirty="0"/>
          </a:p>
          <a:p>
            <a:pPr marL="400050" lvl="1" indent="0">
              <a:buNone/>
            </a:pPr>
            <a:endParaRPr lang="en-US" altLang="zh-CN" sz="24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B1A3B87-CCAB-4F9A-9DB2-8B6DDED700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619" y="2636912"/>
            <a:ext cx="2685997" cy="100811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2BE8937-D3A7-42F9-AD59-EAAA16F8F3BB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333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50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50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A45604-98B7-4DF7-9531-6D513EB435DD}"/>
              </a:ext>
            </a:extLst>
          </p:cNvPr>
          <p:cNvSpPr/>
          <p:nvPr/>
        </p:nvSpPr>
        <p:spPr>
          <a:xfrm>
            <a:off x="1108770" y="603076"/>
            <a:ext cx="9974460" cy="5562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距离（相似性度量）：</a:t>
            </a:r>
          </a:p>
          <a:p>
            <a:pPr marL="1257300" lvl="2" indent="-342900" eaLnBrk="0" hangingPunc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样本之间的度量</a:t>
            </a:r>
          </a:p>
          <a:p>
            <a:pPr marL="1257300" lvl="2" indent="-342900" eaLnBrk="0" hangingPunc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聚类之间的度量</a:t>
            </a:r>
          </a:p>
          <a:p>
            <a:pPr eaLnBrk="0"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两种聚类策略：</a:t>
            </a:r>
          </a:p>
          <a:p>
            <a:pPr marL="1257300" lvl="2" indent="-342900" eaLnBrk="0" hangingPunc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bottom-up:  agglomerative algorithm</a:t>
            </a:r>
          </a:p>
          <a:p>
            <a:pPr marL="1257300" lvl="2" indent="-342900" eaLnBrk="0" hangingPunc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top-down:   divisive algorithm</a:t>
            </a:r>
          </a:p>
          <a:p>
            <a:pPr eaLnBrk="0"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算法（从底向上）：</a:t>
            </a:r>
          </a:p>
          <a:p>
            <a:pPr eaLnBrk="0"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	（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）初始化，每个样本形成一类</a:t>
            </a:r>
          </a:p>
          <a:p>
            <a:pPr eaLnBrk="0"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	（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）把相似性最大（距离最小）的两类合并</a:t>
            </a:r>
          </a:p>
          <a:p>
            <a:pPr eaLnBrk="0"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	（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）重复（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），直到所有样本合并为两类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5A4BA6-A3D0-4E28-83F9-4B1FC66763FD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3354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51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2DFF8CD-07AF-4F62-B5D4-43399AA22569}"/>
                  </a:ext>
                </a:extLst>
              </p:cNvPr>
              <p:cNvSpPr/>
              <p:nvPr/>
            </p:nvSpPr>
            <p:spPr>
              <a:xfrm>
                <a:off x="1108770" y="1124744"/>
                <a:ext cx="9974460" cy="41254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常用的几种类间似性度量：</a:t>
                </a: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	</a:t>
                </a: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1. </a:t>
                </a:r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最近距离（</a:t>
                </a: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single-link</a:t>
                </a:r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）</a:t>
                </a: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𝛥</m:t>
                    </m:r>
                    <m:d>
                      <m:d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lim>
                        <m:eqArr>
                          <m:eqArr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𝛤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zh-CN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𝛤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eqArr>
                      </m:lim>
                    </m:limLow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		</a:t>
                </a: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2. </a:t>
                </a:r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最远距离（</a:t>
                </a: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complete-link</a:t>
                </a:r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）</a:t>
                </a:r>
                <a:r>
                  <a:rPr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𝛥</m:t>
                    </m:r>
                    <m:d>
                      <m:d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e>
                      <m:lim>
                        <m:eqArr>
                          <m:eqArr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𝛤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zh-CN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𝛤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eqArr>
                      </m:lim>
                    </m:limLow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 	 </a:t>
                </a: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	</a:t>
                </a: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3. </a:t>
                </a:r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均值距离（</a:t>
                </a:r>
                <a:r>
                  <a:rPr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average-link</a:t>
                </a:r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）</a:t>
                </a:r>
                <a:r>
                  <a:rPr lang="en-US" altLang="zh-CN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	</a:t>
                </a:r>
                <a:r>
                  <a:rPr lang="zh-CN" altLang="en-US" dirty="0">
                    <a:solidFill>
                      <a:schemeClr val="bg2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𝛥</m:t>
                    </m:r>
                    <m:d>
                      <m:d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	 </a:t>
                </a: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2DFF8CD-07AF-4F62-B5D4-43399AA22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770" y="1124744"/>
                <a:ext cx="9974460" cy="4125488"/>
              </a:xfrm>
              <a:prstGeom prst="rect">
                <a:avLst/>
              </a:prstGeom>
              <a:blipFill>
                <a:blip r:embed="rId2"/>
                <a:stretch>
                  <a:fillRect l="-1284" b="-16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F9037FF6-CF69-41A5-9167-E882BE4E09BF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8141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52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CDE0B64-6237-48E4-A80A-897D46B083C6}"/>
              </a:ext>
            </a:extLst>
          </p:cNvPr>
          <p:cNvSpPr/>
          <p:nvPr/>
        </p:nvSpPr>
        <p:spPr>
          <a:xfrm>
            <a:off x="1108770" y="467898"/>
            <a:ext cx="9974460" cy="65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2800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不同相似性度量对结果的影响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E99578-8335-42BC-AAA1-F7F4998DA6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588" y="3869615"/>
            <a:ext cx="7255932" cy="24668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6178B4-A5F5-4460-A851-82D6B9DFE8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957" y="1124744"/>
            <a:ext cx="7285563" cy="23931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B96B7AC-29F6-4C40-8DC2-6FFFC0546FFF}"/>
              </a:ext>
            </a:extLst>
          </p:cNvPr>
          <p:cNvSpPr txBox="1"/>
          <p:nvPr/>
        </p:nvSpPr>
        <p:spPr>
          <a:xfrm>
            <a:off x="1127448" y="2234524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最近距离连接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FFAFED-C237-4963-9AA1-A8CEDB2A2B82}"/>
              </a:ext>
            </a:extLst>
          </p:cNvPr>
          <p:cNvSpPr txBox="1"/>
          <p:nvPr/>
        </p:nvSpPr>
        <p:spPr>
          <a:xfrm>
            <a:off x="1127448" y="4764989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最远距离连接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AC4A9E-65DA-4D8A-A64F-E7FD7D08649C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9811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53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CD1638-0A7A-4A4A-BFD9-E1C9A24656CC}"/>
              </a:ext>
            </a:extLst>
          </p:cNvPr>
          <p:cNvSpPr/>
          <p:nvPr/>
        </p:nvSpPr>
        <p:spPr>
          <a:xfrm>
            <a:off x="1442145" y="908720"/>
            <a:ext cx="9307710" cy="3201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200000"/>
              </a:lnSpc>
              <a:spcBef>
                <a:spcPct val="20000"/>
              </a:spcBef>
            </a:pPr>
            <a:r>
              <a:rPr lang="zh-CN" altLang="en-US" sz="2800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几点说明：</a:t>
            </a:r>
            <a:endParaRPr lang="en-US" altLang="zh-CN" sz="2800" dirty="0">
              <a:solidFill>
                <a:srgbClr val="000000"/>
              </a:solidFill>
              <a:latin typeface="+mj-lt"/>
              <a:ea typeface="SimHei" panose="02010609060101010101" pitchFamily="49" charset="-122"/>
            </a:endParaRPr>
          </a:p>
          <a:p>
            <a:pPr marL="457200" indent="-457200" eaLnBrk="0" hangingPunct="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分级聚类是一种局部搜索，对样本中的噪声敏感</a:t>
            </a:r>
            <a:endParaRPr lang="en-US" altLang="zh-CN" dirty="0">
              <a:solidFill>
                <a:srgbClr val="000000"/>
              </a:solidFill>
              <a:latin typeface="+mj-lt"/>
              <a:ea typeface="SimHei" panose="02010609060101010101" pitchFamily="49" charset="-122"/>
            </a:endParaRPr>
          </a:p>
          <a:p>
            <a:pPr marL="457200" indent="-457200" eaLnBrk="0" hangingPunct="0">
              <a:lnSpc>
                <a:spcPct val="20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聚类数的画法不是唯一的。同一类中的两个分支可以左右互换而不改变聚类结果，但会改变树的外观和分析者的判断</a:t>
            </a:r>
            <a:endParaRPr lang="en-US" altLang="zh-CN" dirty="0">
              <a:solidFill>
                <a:srgbClr val="000000"/>
              </a:solidFill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7E892C-72D2-4348-8162-7D299CF139C1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42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F2D02E-120A-4517-8331-C6FABA83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54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54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2DD3DD-EC73-43CC-B66F-C5E0EFA5C8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1374747"/>
            <a:ext cx="3312368" cy="487365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F74DA0E-DF7B-429B-8D90-9E851DCEB934}"/>
              </a:ext>
            </a:extLst>
          </p:cNvPr>
          <p:cNvSpPr/>
          <p:nvPr/>
        </p:nvSpPr>
        <p:spPr>
          <a:xfrm>
            <a:off x="1108770" y="467898"/>
            <a:ext cx="9974460" cy="65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2800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例：基因表达数据的</a:t>
            </a:r>
            <a:r>
              <a:rPr lang="zh-CN" altLang="en-US" sz="2800" dirty="0">
                <a:solidFill>
                  <a:srgbClr val="000000"/>
                </a:solidFill>
                <a:ea typeface="SimHei" panose="02010609060101010101" pitchFamily="49" charset="-122"/>
              </a:rPr>
              <a:t>双向聚类（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two-way clustering</a:t>
            </a:r>
            <a:r>
              <a:rPr lang="zh-CN" altLang="en-US" sz="2800" dirty="0">
                <a:solidFill>
                  <a:srgbClr val="000000"/>
                </a:solidFill>
                <a:ea typeface="SimHei" panose="02010609060101010101" pitchFamily="49" charset="-122"/>
              </a:rPr>
              <a:t>）</a:t>
            </a:r>
            <a:endParaRPr lang="zh-CN" altLang="en-US" sz="2800" dirty="0">
              <a:solidFill>
                <a:srgbClr val="000000"/>
              </a:solidFill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DB7342-517A-43B2-A9E2-1E41E4D4A2DA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714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55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标题 11">
            <a:extLst>
              <a:ext uri="{FF2B5EF4-FFF2-40B4-BE49-F238E27FC236}">
                <a16:creationId xmlns:a16="http://schemas.microsoft.com/office/drawing/2014/main" id="{08BB8386-4FEB-4AFE-BE52-769128CBD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468" y="235496"/>
            <a:ext cx="10726216" cy="1143000"/>
          </a:xfrm>
        </p:spPr>
        <p:txBody>
          <a:bodyPr/>
          <a:lstStyle/>
          <a:p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11.7 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自组织映射（</a:t>
            </a:r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SOM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）神经网络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2CC676-3B96-4C5C-AF9E-656A0873C01E}"/>
              </a:ext>
            </a:extLst>
          </p:cNvPr>
          <p:cNvSpPr/>
          <p:nvPr/>
        </p:nvSpPr>
        <p:spPr>
          <a:xfrm>
            <a:off x="781496" y="1124744"/>
            <a:ext cx="10618159" cy="23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200000"/>
              </a:lnSpc>
              <a:spcBef>
                <a:spcPct val="20000"/>
              </a:spcBef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自组织映射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Self-Organizing Map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，亦称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SOFM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。 </a:t>
            </a:r>
            <a:r>
              <a:rPr lang="en-US" altLang="zh-CN" dirty="0" err="1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Kohonen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提出（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1980s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eaLnBrk="0" hangingPunct="0">
              <a:lnSpc>
                <a:spcPct val="200000"/>
              </a:lnSpc>
              <a:spcBef>
                <a:spcPct val="20000"/>
              </a:spcBef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神经系统的自组织功能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eaLnBrk="0" hangingPunct="0">
              <a:lnSpc>
                <a:spcPct val="200000"/>
              </a:lnSpc>
              <a:spcBef>
                <a:spcPct val="20000"/>
              </a:spcBef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8C8B54-03C8-4493-9DE7-0D3C435A76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2707532"/>
            <a:ext cx="3529464" cy="18093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8AAB23-E5B8-4449-9338-2F330190C5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817" y="2884673"/>
            <a:ext cx="3203134" cy="32643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D7A482-2E26-47C0-A848-47F3E17FD9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4676446"/>
            <a:ext cx="2444345" cy="192864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517B0C9-C6C0-4C9A-A484-4778DF7130A6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204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56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730E5F-812C-43E7-8FE1-E606AD544E4D}"/>
              </a:ext>
            </a:extLst>
          </p:cNvPr>
          <p:cNvSpPr/>
          <p:nvPr/>
        </p:nvSpPr>
        <p:spPr>
          <a:xfrm>
            <a:off x="586036" y="332656"/>
            <a:ext cx="11019928" cy="5340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11.7.1 SOM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网络结构</a:t>
            </a:r>
            <a:endParaRPr lang="en-US" altLang="zh-CN" sz="3600" dirty="0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endParaRPr lang="en-US" altLang="zh-CN" dirty="0">
              <a:solidFill>
                <a:srgbClr val="0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 神经元呈平面分布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或其它空间分布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)</a:t>
            </a: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 输入向量的每一维连接到每个结点</a:t>
            </a:r>
            <a:endParaRPr lang="en-US" altLang="zh-CN" dirty="0">
              <a:solidFill>
                <a:srgbClr val="000000"/>
              </a:solidFill>
              <a:latin typeface="+mj-lt"/>
              <a:ea typeface="SimHei" panose="02010609060101010101" pitchFamily="49" charset="-122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 结点间依分布位置关系而有相互作用</a:t>
            </a:r>
            <a:endParaRPr lang="en-US" altLang="zh-CN" dirty="0">
              <a:solidFill>
                <a:srgbClr val="000000"/>
              </a:solidFill>
              <a:latin typeface="+mj-lt"/>
              <a:ea typeface="SimHei" panose="02010609060101010101" pitchFamily="49" charset="-122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0000"/>
              </a:solidFill>
              <a:latin typeface="+mj-lt"/>
              <a:ea typeface="SimHei" panose="02010609060101010101" pitchFamily="49" charset="-122"/>
            </a:endParaRPr>
          </a:p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神经元计算特性：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向量匹配，与输入向量最佳匹配者称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winner</a:t>
            </a:r>
          </a:p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			(</a:t>
            </a: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计算距离或内积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)		(</a:t>
            </a: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最大响应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8792F9-43BE-4D74-A9DC-83D2C1A06E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311956" y="1184715"/>
            <a:ext cx="4298348" cy="28698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0E1E67E-B752-4678-B9B2-56EA9D771111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3482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57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D730E5F-812C-43E7-8FE1-E606AD544E4D}"/>
                  </a:ext>
                </a:extLst>
              </p:cNvPr>
              <p:cNvSpPr/>
              <p:nvPr/>
            </p:nvSpPr>
            <p:spPr>
              <a:xfrm>
                <a:off x="586036" y="235496"/>
                <a:ext cx="11019928" cy="5278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3600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11.7.2 SOM</a:t>
                </a:r>
                <a:r>
                  <a:rPr lang="zh-CN" altLang="en-US" sz="3600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学习算法和自组织特性</a:t>
                </a:r>
                <a:endParaRPr lang="en-US" altLang="zh-CN" sz="3600" dirty="0">
                  <a:solidFill>
                    <a:srgbClr val="000000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2800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SOM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算法：</a:t>
                </a:r>
              </a:p>
              <a:p>
                <a:pPr marL="457200" indent="-457200" eaLnBrk="0" hangingPunct="0">
                  <a:spcBef>
                    <a:spcPts val="1200"/>
                  </a:spcBef>
                  <a:buFont typeface="+mj-ea"/>
                  <a:buAutoNum type="circleNumDbPlain"/>
                </a:pPr>
                <a:r>
                  <a:rPr lang="zh-CN" altLang="en-US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权值初始化（小随机数，不能相等）</a:t>
                </a:r>
              </a:p>
              <a:p>
                <a:pPr marL="457200" indent="-457200" eaLnBrk="0" hangingPunct="0">
                  <a:spcBef>
                    <a:spcPts val="1200"/>
                  </a:spcBef>
                  <a:buFont typeface="+mj-ea"/>
                  <a:buAutoNum type="circleNumDbPlain"/>
                </a:pPr>
                <a:r>
                  <a:rPr lang="zh-CN" altLang="en-US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在时刻 ，加入一个输入样本 （从样本集中选择或抽取，有时须调整顺序）</a:t>
                </a:r>
              </a:p>
              <a:p>
                <a:pPr marL="457200" indent="-457200" eaLnBrk="0" hangingPunct="0">
                  <a:spcBef>
                    <a:spcPts val="1200"/>
                  </a:spcBef>
                  <a:buFont typeface="+mj-ea"/>
                  <a:buAutoNum type="circleNumDbPlain"/>
                </a:pPr>
                <a:r>
                  <a:rPr lang="zh-CN" altLang="en-US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寻找最佳匹配点 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（</a:t>
                </a: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winner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）</a:t>
                </a:r>
              </a:p>
              <a:p>
                <a:pPr lvl="1" eaLnBrk="0" hangingPunct="0">
                  <a:spcBef>
                    <a:spcPts val="1200"/>
                  </a:spcBef>
                </a:pP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	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如用欧氏距离匹配</a:t>
                </a: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SimHei" panose="02010609060101010101" pitchFamily="49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func>
                      <m:func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</m:fName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 </m:t>
                        </m:r>
                      </m:e>
                    </m:func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 </m:t>
                    </m:r>
                    <m:d>
                      <m:dPr>
                        <m:begChr m:val="‖"/>
                        <m:endChr m:val="‖"/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lim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lim>
                    </m:limLow>
                    <m:d>
                      <m:dPr>
                        <m:begChr m:val="{"/>
                        <m:endChr m:val="}"/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endParaRPr lang="zh-CN" altLang="en-US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marL="457200" indent="-457200" eaLnBrk="0" hangingPunct="0">
                  <a:spcBef>
                    <a:spcPts val="1200"/>
                  </a:spcBef>
                  <a:buFont typeface="+mj-ea"/>
                  <a:buAutoNum type="circleNumDbPlain"/>
                </a:pP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权值</a:t>
                </a: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SimHei" panose="02010609060101010101" pitchFamily="49" charset="-122"/>
                  </a:rPr>
                  <a:t>竞争学习：</a:t>
                </a:r>
                <a:endParaRPr lang="en-US" altLang="zh-CN" dirty="0">
                  <a:solidFill>
                    <a:schemeClr val="bg2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lvl="1" eaLnBrk="0" hangingPunct="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𝑐𝑖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eaLnBrk="0" hangingPunct="0">
                  <a:spcBef>
                    <a:spcPts val="1200"/>
                  </a:spcBef>
                </a:pP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	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为步</a:t>
                </a: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SimHei" panose="02010609060101010101" pitchFamily="49" charset="-122"/>
                  </a:rPr>
                  <a:t>长，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𝑐𝑖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为结点</a:t>
                </a:r>
                <a:r>
                  <a:rPr lang="en-US" altLang="zh-CN" i="1" dirty="0" err="1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i</a:t>
                </a:r>
                <a:r>
                  <a:rPr lang="zh-CN" altLang="en-US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与</a:t>
                </a:r>
                <a:r>
                  <a:rPr lang="en-US" altLang="zh-CN" i="1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c</a:t>
                </a:r>
                <a:r>
                  <a:rPr lang="zh-CN" altLang="en-US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之间的近邻函数值。</a:t>
                </a:r>
                <a:endParaRPr lang="en-US" altLang="zh-CN" dirty="0">
                  <a:solidFill>
                    <a:srgbClr val="0000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D730E5F-812C-43E7-8FE1-E606AD544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36" y="235496"/>
                <a:ext cx="11019928" cy="5278368"/>
              </a:xfrm>
              <a:prstGeom prst="rect">
                <a:avLst/>
              </a:prstGeom>
              <a:blipFill>
                <a:blip r:embed="rId2"/>
                <a:stretch>
                  <a:fillRect l="-1106" b="-1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6">
            <a:extLst>
              <a:ext uri="{FF2B5EF4-FFF2-40B4-BE49-F238E27FC236}">
                <a16:creationId xmlns:a16="http://schemas.microsoft.com/office/drawing/2014/main" id="{B7000756-4AED-4A11-9B85-96B663833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419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96B680-E014-47FA-8C6D-D9FC3AFB5087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7139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58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43BC7CE-407D-4A4C-B70F-6055C379AEC3}"/>
                  </a:ext>
                </a:extLst>
              </p:cNvPr>
              <p:cNvSpPr/>
              <p:nvPr/>
            </p:nvSpPr>
            <p:spPr>
              <a:xfrm>
                <a:off x="586036" y="620688"/>
                <a:ext cx="11019928" cy="49348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dirty="0">
                    <a:solidFill>
                      <a:schemeClr val="bg2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⋅,⋅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为误差函数，通常可采用欧氏距离，</a:t>
                </a:r>
                <a:endParaRPr lang="en-US" altLang="zh-CN" dirty="0">
                  <a:solidFill>
                    <a:srgbClr val="0000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	</a:t>
                </a:r>
                <a:r>
                  <a:rPr lang="zh-CN" altLang="en-US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如采用矩形领域，则</a:t>
                </a:r>
                <a:endParaRPr lang="en-US" altLang="zh-CN" dirty="0">
                  <a:solidFill>
                    <a:srgbClr val="0000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zh-CN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d>
                                      <m:dPr>
                                        <m:ctrlPr>
                                          <a:rPr lang="en-US" altLang="zh-CN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zh-CN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∉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algn="r"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dirty="0">
                    <a:solidFill>
                      <a:schemeClr val="bg2"/>
                    </a:solidFill>
                    <a:latin typeface="+mj-lt"/>
                    <a:ea typeface="SimHe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是结点</a:t>
                </a:r>
                <a:r>
                  <a:rPr lang="en-US" altLang="zh-CN" i="1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c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的矩形领域中的结点集合</a:t>
                </a:r>
                <a:endParaRPr lang="en-US" altLang="zh-CN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marL="457200" indent="-457200" eaLnBrk="0" hangingPunct="0">
                  <a:lnSpc>
                    <a:spcPct val="150000"/>
                  </a:lnSpc>
                  <a:spcBef>
                    <a:spcPct val="20000"/>
                  </a:spcBef>
                  <a:buFont typeface="+mj-ea"/>
                  <a:buAutoNum type="circleNumDbPlain" startAt="5"/>
                </a:pP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更新步长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和领域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，如达到终止条件（如迭代次数）则终止，否则置</a:t>
                </a:r>
                <a:endParaRPr lang="en-US" altLang="zh-CN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，转②</a:t>
                </a:r>
                <a:endParaRPr lang="en-US" altLang="zh-CN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algn="r"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dirty="0">
                    <a:solidFill>
                      <a:schemeClr val="bg2"/>
                    </a:solidFill>
                    <a:latin typeface="+mj-lt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一般应随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增大而减小和缩小</a:t>
                </a: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43BC7CE-407D-4A4C-B70F-6055C379A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36" y="620688"/>
                <a:ext cx="11019928" cy="4934812"/>
              </a:xfrm>
              <a:prstGeom prst="rect">
                <a:avLst/>
              </a:prstGeom>
              <a:blipFill>
                <a:blip r:embed="rId2"/>
                <a:stretch>
                  <a:fillRect l="-553" r="-885" b="-2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F18E6985-1C06-47AB-9DB4-A10E54B4BE9A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9648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59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737F9B2-1702-4C16-99BE-EAE757EA7D36}"/>
                  </a:ext>
                </a:extLst>
              </p:cNvPr>
              <p:cNvSpPr/>
              <p:nvPr/>
            </p:nvSpPr>
            <p:spPr>
              <a:xfrm>
                <a:off x="586036" y="557937"/>
                <a:ext cx="11019928" cy="47397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SOM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特性：</a:t>
                </a:r>
                <a:endParaRPr lang="en-US" altLang="zh-CN" sz="2800" dirty="0">
                  <a:solidFill>
                    <a:srgbClr val="000000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eaLnBrk="0" hangingPunct="0">
                  <a:spcBef>
                    <a:spcPts val="1200"/>
                  </a:spcBef>
                </a:pPr>
                <a:r>
                  <a:rPr lang="en-US" altLang="zh-CN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	</a:t>
                </a:r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经过适当训练后，结点对输入的响应表现出一定的规律性，这些规律性反映了输入样本集内部的一些特性（样本分布密度及样本间拓扑关系）。</a:t>
                </a:r>
                <a:endParaRPr lang="en-US" altLang="zh-CN" sz="1100" dirty="0">
                  <a:solidFill>
                    <a:srgbClr val="000000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eaLnBrk="0" hangingPunct="0">
                  <a:spcBef>
                    <a:spcPts val="1200"/>
                  </a:spcBef>
                </a:pPr>
                <a:r>
                  <a:rPr lang="zh-CN" altLang="en-US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名词解释：</a:t>
                </a:r>
              </a:p>
              <a:p>
                <a:pPr marL="342900" indent="-342900" eaLnBrk="0" hangingPunct="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象：随着不断学习，对于某个输入向量，对应的</a:t>
                </a: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winner</a:t>
                </a:r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结点逐步趋于固定，这</a:t>
                </a: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	</a:t>
                </a:r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个结点称作该样本的象</a:t>
                </a:r>
              </a:p>
              <a:p>
                <a:pPr marL="342900" indent="-342900" eaLnBrk="0" hangingPunct="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原象：若向量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的象为结点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，则称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的一个原象</a:t>
                </a:r>
              </a:p>
              <a:p>
                <a:pPr marL="342900" indent="-342900" eaLnBrk="0" hangingPunct="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象密度：同一结点上原象的数目，即有多少样本映射到该结点</a:t>
                </a:r>
              </a:p>
              <a:p>
                <a:pPr marL="342900" indent="-342900" eaLnBrk="0" hangingPunct="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象密度图：按结点位置把象密度（的相对值）画到一张图上</a:t>
                </a:r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737F9B2-1702-4C16-99BE-EAE757EA7D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36" y="557937"/>
                <a:ext cx="11019928" cy="4739759"/>
              </a:xfrm>
              <a:prstGeom prst="rect">
                <a:avLst/>
              </a:prstGeom>
              <a:blipFill>
                <a:blip r:embed="rId2"/>
                <a:stretch>
                  <a:fillRect l="-1106" b="-18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C7D82465-2EF0-4D6F-A237-5A5BF79B9AB6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974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626121-20E6-4AD0-8C0C-F12BDFD0F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6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3260391F-C230-4E99-AB90-D493E9AA9E1E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94F86AE4-D476-445B-98B3-B7E3D625C7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548680"/>
                <a:ext cx="11462788" cy="569972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28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算法步骤：</a:t>
                </a:r>
                <a:endParaRPr lang="en-US" altLang="zh-CN" sz="28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(1) 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主成分分析：计算所有样本</a:t>
                </a:r>
                <a:r>
                  <a:rPr lang="en-US" altLang="zh-CN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{</a:t>
                </a:r>
                <a:r>
                  <a:rPr lang="en-US" altLang="zh-CN" sz="2400" i="1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x</a:t>
                </a:r>
                <a:r>
                  <a:rPr lang="en-US" altLang="zh-CN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}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的协方差矩阵的最大本征值对应的本征向量</a:t>
                </a:r>
                <a:r>
                  <a:rPr lang="en-US" altLang="zh-CN" sz="2400" i="1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u</a:t>
                </a:r>
                <a:r>
                  <a:rPr lang="en-US" altLang="zh-CN" sz="2400" i="1" baseline="-25000" dirty="0">
                    <a:solidFill>
                      <a:schemeClr val="bg2"/>
                    </a:solidFill>
                    <a:latin typeface="+mj-lt"/>
                    <a:ea typeface="黑体" panose="02010609060101010101" pitchFamily="49" charset="-122"/>
                  </a:rPr>
                  <a:t>j</a:t>
                </a:r>
                <a:r>
                  <a:rPr lang="en-US" altLang="zh-CN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把样本投影到</a:t>
                </a:r>
                <a:r>
                  <a:rPr lang="en-US" altLang="zh-CN" sz="2400" i="1" dirty="0" err="1">
                    <a:solidFill>
                      <a:schemeClr val="bg2"/>
                    </a:solidFill>
                    <a:ea typeface="黑体" panose="02010609060101010101" pitchFamily="49" charset="-122"/>
                  </a:rPr>
                  <a:t>u</a:t>
                </a:r>
                <a:r>
                  <a:rPr lang="en-US" altLang="zh-CN" sz="2400" i="1" baseline="-25000" dirty="0" err="1">
                    <a:solidFill>
                      <a:schemeClr val="bg2"/>
                    </a:solidFill>
                    <a:ea typeface="黑体" panose="02010609060101010101" pitchFamily="49" charset="-122"/>
                  </a:rPr>
                  <a:t>j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上 </a:t>
                </a:r>
                <a:r>
                  <a:rPr lang="en-US" altLang="zh-CN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				</a:t>
                </a:r>
                <a:endParaRPr lang="zh-CN" altLang="en-US" sz="24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(2) 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估计投影后样本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𝑗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sup>
                    </m:sSubSup>
                    <m:r>
                      <a:rPr lang="en-US" altLang="zh-CN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</m:oMath>
                </a14:m>
                <a:r>
                  <a:rPr lang="zh-CN" altLang="en-US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的概率密度函数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𝑃</m:t>
                    </m:r>
                    <m:r>
                      <a:rPr lang="en-US" altLang="zh-CN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endParaRPr lang="zh-CN" altLang="en-US" sz="24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					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（用直方图方法或其它方法）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(3) 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求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𝑃</m:t>
                    </m:r>
                    <m:r>
                      <a:rPr lang="en-US" altLang="zh-CN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中的极小点（波谷）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在这些极小点上作垂直于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的超平面作为分类超平面，得到子集划分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(4) 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𝑃</m:t>
                    </m:r>
                    <m:r>
                      <a:rPr lang="en-US" altLang="zh-CN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上没有这种极小点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则用下一个本征值对应的本征向量作为投影方向，重复（</a:t>
                </a:r>
                <a:r>
                  <a:rPr lang="en-US" altLang="zh-CN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）～（</a:t>
                </a:r>
                <a:r>
                  <a:rPr lang="en-US" altLang="zh-CN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3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(5) </a:t>
                </a:r>
                <a:r>
                  <a:rPr lang="zh-CN" altLang="en-US" sz="2400" dirty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对划分出的每一个子集重复上述过程，直到不能再分（所有方向上都是单峰）</a:t>
                </a:r>
                <a:endParaRPr lang="zh-CN" altLang="en-US" sz="2400" dirty="0"/>
              </a:p>
              <a:p>
                <a:pPr marL="400050" lvl="1" indent="0">
                  <a:buNone/>
                </a:pPr>
                <a:endParaRPr lang="en-US" altLang="zh-CN" sz="2400" dirty="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94F86AE4-D476-445B-98B3-B7E3D625C7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548680"/>
                <a:ext cx="11462788" cy="5699720"/>
              </a:xfrm>
              <a:blipFill>
                <a:blip r:embed="rId2"/>
                <a:stretch>
                  <a:fillRect l="-1117" t="-1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0044CA9-7CFF-4527-A142-7179275B64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393" y="1746605"/>
            <a:ext cx="2317772" cy="18264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4D9FD67-19A4-4888-B1E2-A2886AE855F0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971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60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BA491A7-4FFC-441F-BBFE-254F3A35356C}"/>
              </a:ext>
            </a:extLst>
          </p:cNvPr>
          <p:cNvSpPr/>
          <p:nvPr/>
        </p:nvSpPr>
        <p:spPr>
          <a:xfrm>
            <a:off x="586036" y="875615"/>
            <a:ext cx="11019928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</a:pPr>
            <a:r>
              <a:rPr lang="zh-CN" altLang="en-US" sz="2800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自组织特性：</a:t>
            </a:r>
            <a:endParaRPr lang="en-US" altLang="zh-CN" sz="2800" dirty="0">
              <a:solidFill>
                <a:srgbClr val="000000"/>
              </a:solidFill>
              <a:latin typeface="+mj-lt"/>
              <a:ea typeface="SimHei" panose="02010609060101010101" pitchFamily="49" charset="-122"/>
            </a:endParaRPr>
          </a:p>
          <a:p>
            <a:pPr eaLnBrk="0" hangingPunct="0">
              <a:spcBef>
                <a:spcPts val="1200"/>
              </a:spcBef>
            </a:pPr>
            <a:r>
              <a:rPr lang="zh-CN" altLang="en-US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在经过充分的学习之后，对用于学习的样本集</a:t>
            </a:r>
          </a:p>
          <a:p>
            <a:pPr marL="800100" lvl="1" indent="-342900" eaLnBrk="0" hangingPunct="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每个样本有且只有一个象（固定映射到某一结点），但一个结点可能有多个原象（也可能没有）</a:t>
            </a:r>
          </a:p>
          <a:p>
            <a:pPr marL="800100" lvl="1" indent="-342900" eaLnBrk="0" hangingPunct="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在原空间中距离相近的样本趋于映射到相同或相近的象</a:t>
            </a:r>
          </a:p>
          <a:p>
            <a:pPr marL="800100" lvl="1" indent="-342900" eaLnBrk="0" hangingPunct="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结点象密度与其原象附近原空间中的样本密度有某种单调关系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B73779-478D-4D09-8828-CD57BFE851A4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6859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61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6DBEF-6552-4323-96FD-7C24EC557582}"/>
              </a:ext>
            </a:extLst>
          </p:cNvPr>
          <p:cNvSpPr/>
          <p:nvPr/>
        </p:nvSpPr>
        <p:spPr>
          <a:xfrm>
            <a:off x="586036" y="641738"/>
            <a:ext cx="11019928" cy="4733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2800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如果取消</a:t>
            </a:r>
            <a:r>
              <a:rPr lang="en-US" altLang="zh-CN" sz="2800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SOM</a:t>
            </a:r>
            <a:r>
              <a:rPr lang="zh-CN" altLang="en-US" sz="2800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中邻域作用，则</a:t>
            </a:r>
            <a:r>
              <a:rPr lang="en-US" altLang="zh-CN" sz="2800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SOM</a:t>
            </a:r>
            <a:r>
              <a:rPr lang="zh-CN" altLang="en-US" sz="2800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等价与</a:t>
            </a:r>
            <a:r>
              <a:rPr lang="en-US" altLang="zh-CN" sz="2800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C</a:t>
            </a:r>
            <a:r>
              <a:rPr lang="zh-CN" altLang="en-US" sz="2800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均值方法，或者向量量化</a:t>
            </a:r>
            <a:endParaRPr lang="en-US" altLang="zh-CN" sz="2800" dirty="0">
              <a:solidFill>
                <a:srgbClr val="000000"/>
              </a:solidFill>
              <a:latin typeface="+mj-lt"/>
              <a:ea typeface="SimHei" panose="02010609060101010101" pitchFamily="49" charset="-122"/>
            </a:endParaRPr>
          </a:p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endParaRPr lang="en-US" altLang="zh-CN" sz="2800" dirty="0">
              <a:solidFill>
                <a:srgbClr val="000000"/>
              </a:solidFill>
              <a:latin typeface="+mj-lt"/>
              <a:ea typeface="SimHei" panose="02010609060101010101" pitchFamily="49" charset="-122"/>
            </a:endParaRPr>
          </a:p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endParaRPr lang="en-US" altLang="zh-CN" sz="2800" dirty="0">
              <a:solidFill>
                <a:srgbClr val="000000"/>
              </a:solidFill>
              <a:latin typeface="+mj-lt"/>
              <a:ea typeface="SimHei" panose="02010609060101010101" pitchFamily="49" charset="-122"/>
            </a:endParaRPr>
          </a:p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endParaRPr lang="en-US" altLang="zh-CN" sz="2800" dirty="0">
              <a:solidFill>
                <a:srgbClr val="000000"/>
              </a:solidFill>
              <a:latin typeface="+mj-lt"/>
              <a:ea typeface="SimHei" panose="02010609060101010101" pitchFamily="49" charset="-122"/>
            </a:endParaRPr>
          </a:p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endParaRPr lang="en-US" altLang="zh-CN" dirty="0">
              <a:solidFill>
                <a:srgbClr val="0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endParaRPr lang="en-US" altLang="zh-CN" dirty="0">
              <a:solidFill>
                <a:srgbClr val="0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当引入邻域相互作用后，出现自组织现象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A4EB92-54E8-4101-B409-A4A3A18DEF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23" y="1700808"/>
            <a:ext cx="9556353" cy="259228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3C9F80B-7BBD-43BA-9A44-B0FBC7A4E045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4364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62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80CBB6D-6CD9-4A1A-BD16-691A02D54917}"/>
              </a:ext>
            </a:extLst>
          </p:cNvPr>
          <p:cNvSpPr/>
          <p:nvPr/>
        </p:nvSpPr>
        <p:spPr>
          <a:xfrm>
            <a:off x="586036" y="235496"/>
            <a:ext cx="11019928" cy="1574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11.7.2 SOM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用于模式识别的作法</a:t>
            </a:r>
            <a:endParaRPr lang="en-US" altLang="zh-CN" sz="3600" dirty="0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2800" dirty="0" err="1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Kohonen</a:t>
            </a: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芬兰语语音识别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964FF21-3496-4B81-8F94-CA6E697A8169}"/>
              </a:ext>
            </a:extLst>
          </p:cNvPr>
          <p:cNvSpPr/>
          <p:nvPr/>
        </p:nvSpPr>
        <p:spPr>
          <a:xfrm>
            <a:off x="586036" y="1879422"/>
            <a:ext cx="5942012" cy="3268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ct val="20000"/>
              </a:spcBef>
              <a:buFont typeface="+mj-ea"/>
              <a:buAutoNum type="circleNumDbPlain"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用一批（有代表性）的样本训练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SOM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，（自学习）使之出现自组织特性，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lvl="1" eaLnBrk="0" hangingPunct="0">
              <a:spcBef>
                <a:spcPct val="20000"/>
              </a:spcBef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（形成对输入空间的映射）</a:t>
            </a:r>
          </a:p>
          <a:p>
            <a:pPr marL="457200" indent="-457200" eaLnBrk="0" hangingPunct="0">
              <a:spcBef>
                <a:spcPct val="20000"/>
              </a:spcBef>
              <a:buFont typeface="+mj-ea"/>
              <a:buAutoNum type="circleNumDbPlain"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用一批类别已知的样本（可以与训练样本集相同）去标定在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SOM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上的象，完成对各结点的分类</a:t>
            </a:r>
          </a:p>
          <a:p>
            <a:pPr marL="457200" indent="-457200" eaLnBrk="0" hangingPunct="0">
              <a:spcBef>
                <a:spcPct val="20000"/>
              </a:spcBef>
              <a:buFont typeface="+mj-ea"/>
              <a:buAutoNum type="circleNumDbPlain"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输入待识别样本，计算其象结点位置，根据象的类别标号确定样本的类别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D2160C-4629-4D7B-A598-54AE9A123A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2027024"/>
            <a:ext cx="5066193" cy="280395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AD70133-B2C4-42EE-AC67-4F9A54C17CDF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9408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63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EA0C1B-823A-4B28-937A-8E38A6416C39}"/>
              </a:ext>
            </a:extLst>
          </p:cNvPr>
          <p:cNvSpPr/>
          <p:nvPr/>
        </p:nvSpPr>
        <p:spPr>
          <a:xfrm>
            <a:off x="586036" y="805047"/>
            <a:ext cx="1101992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      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思路类似于先作向量量化（聚类），用较少的代表点（子类）代表原样本空间，把这些代表点进行分类。		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—— LVQ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（学习向量量化）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eaLnBrk="0" hangingPunct="0">
              <a:spcBef>
                <a:spcPts val="1200"/>
              </a:spcBef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eaLnBrk="0" hangingPunct="0">
              <a:spcBef>
                <a:spcPts val="1200"/>
              </a:spcBef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与普通向量量化（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C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均值聚类）的不同：</a:t>
            </a:r>
          </a:p>
          <a:p>
            <a:pPr marL="342900" indent="-342900" eaLnBrk="0" hangingPunct="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所得到的代表点本身是有序的，且保持了所代表的子集在原空间中的相对关系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marL="342900" indent="-342900" eaLnBrk="0" hangingPunct="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marL="457200" indent="-457200" eaLnBrk="0" hangingPunct="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SOM</a:t>
            </a: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用于非监督模式识别</a:t>
            </a:r>
          </a:p>
          <a:p>
            <a:pPr eaLnBrk="0" hangingPunct="0">
              <a:spcBef>
                <a:spcPts val="1200"/>
              </a:spcBef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     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自组织学习过程本身就是一个非监督学习过程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D0F966-7320-4A6C-8086-92810A3608DF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7681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64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CE87FEF-6CF6-4DA4-9542-1C6B915B290A}"/>
              </a:ext>
            </a:extLst>
          </p:cNvPr>
          <p:cNvSpPr/>
          <p:nvPr/>
        </p:nvSpPr>
        <p:spPr>
          <a:xfrm>
            <a:off x="586036" y="641809"/>
            <a:ext cx="11019928" cy="559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SOMA(</a:t>
            </a:r>
            <a:r>
              <a:rPr lang="zh-CN" altLang="en-US" sz="32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自组织分析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)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eaLnBrk="0" hangingPunct="0">
              <a:spcBef>
                <a:spcPts val="600"/>
              </a:spcBef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基本思路：</a:t>
            </a:r>
          </a:p>
          <a:p>
            <a:pPr marL="800100" lvl="1" indent="-34290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用未知样本集训练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SOM</a:t>
            </a:r>
          </a:p>
          <a:p>
            <a:pPr marL="800100" lvl="1" indent="-34290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计算象密度图</a:t>
            </a:r>
          </a:p>
          <a:p>
            <a:pPr marL="800100" lvl="1" indent="-34290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根据象密度图划分聚类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把结点代表的小聚类合并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pPr eaLnBrk="0" hangingPunct="0">
              <a:spcBef>
                <a:spcPts val="600"/>
              </a:spcBef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特点：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marL="800100" lvl="1" indent="-34290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对数据分布形状少依赖性</a:t>
            </a:r>
          </a:p>
          <a:p>
            <a:pPr marL="800100" lvl="1" indent="-34290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可反映真实存在的聚类数目</a:t>
            </a:r>
          </a:p>
          <a:p>
            <a:pPr marL="800100" lvl="1" indent="-34290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尤其适合人机合作分析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高维数据的有效二维显示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pPr marL="800100" lvl="1" indent="-34290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数学上待研究的问题多：	象密度与样本分布密度之间的关系？</a:t>
            </a:r>
          </a:p>
          <a:p>
            <a:pPr eaLnBrk="0" hangingPunct="0">
              <a:spcBef>
                <a:spcPts val="600"/>
              </a:spcBef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					拓扑保持特性？</a:t>
            </a:r>
          </a:p>
          <a:p>
            <a:pPr eaLnBrk="0" hangingPunct="0">
              <a:spcBef>
                <a:spcPts val="600"/>
              </a:spcBef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					如何在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SOM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平面上聚类？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935CCE-32CC-4203-B46B-F9B177BE4E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604" y="677255"/>
            <a:ext cx="3100791" cy="309559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11E3765-DF34-4120-B4DE-9D16663624A5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1024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65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C4F7EF2-A6BA-47BF-B290-106BE2896DC0}"/>
              </a:ext>
            </a:extLst>
          </p:cNvPr>
          <p:cNvSpPr/>
          <p:nvPr/>
        </p:nvSpPr>
        <p:spPr>
          <a:xfrm>
            <a:off x="586036" y="492839"/>
            <a:ext cx="11019928" cy="559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SOM</a:t>
            </a: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应用举例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75F009-A659-4B22-920C-DE54FDBFD5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630" y="551122"/>
            <a:ext cx="4752528" cy="619024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424FB96-8BE1-46AF-8285-B76A39EE6213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3416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66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标题 11">
            <a:extLst>
              <a:ext uri="{FF2B5EF4-FFF2-40B4-BE49-F238E27FC236}">
                <a16:creationId xmlns:a16="http://schemas.microsoft.com/office/drawing/2014/main" id="{9D4210B4-9ADC-4A85-B240-4D57D42FB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468" y="235496"/>
            <a:ext cx="10726216" cy="771829"/>
          </a:xfrm>
        </p:spPr>
        <p:txBody>
          <a:bodyPr/>
          <a:lstStyle/>
          <a:p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11.8 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一致聚类方法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C6F894-CDEA-4D37-AB47-FA5B9B300738}"/>
              </a:ext>
            </a:extLst>
          </p:cNvPr>
          <p:cNvSpPr/>
          <p:nvPr/>
        </p:nvSpPr>
        <p:spPr>
          <a:xfrm>
            <a:off x="580612" y="1007325"/>
            <a:ext cx="11019928" cy="1335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2800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基本思路：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        </a:t>
            </a: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通过不同的数据抽样和不同方法进行多次聚类，再对结果进行合并，将在大多数结果中一致的结果作为最终的聚类划分依据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A1DEA7-543D-473E-A37C-08E4BDEAA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439" y="2343076"/>
            <a:ext cx="7108969" cy="431721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7DDFB04-031D-4609-B64F-99AFCC3038D2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7280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67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3E3B4D5-7597-4462-8511-94569EFB6292}"/>
                  </a:ext>
                </a:extLst>
              </p:cNvPr>
              <p:cNvSpPr/>
              <p:nvPr/>
            </p:nvSpPr>
            <p:spPr>
              <a:xfrm>
                <a:off x="496702" y="1052736"/>
                <a:ext cx="11198596" cy="42013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hangingPunct="0">
                  <a:spcBef>
                    <a:spcPts val="1200"/>
                  </a:spcBef>
                </a:pP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原始数据集：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𝐷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eaLnBrk="0" hangingPunct="0">
                  <a:spcBef>
                    <a:spcPts val="1200"/>
                  </a:spcBef>
                </a:pP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数据子集：</a:t>
                </a: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𝐷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(1)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…,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𝐷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	(S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次采样</a:t>
                </a: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)</a:t>
                </a:r>
              </a:p>
              <a:p>
                <a:pPr eaLnBrk="0" hangingPunct="0">
                  <a:spcBef>
                    <a:spcPts val="1200"/>
                  </a:spcBef>
                </a:pP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连接矩阵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𝑠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)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𝐾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：表示在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𝐷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上将数据聚类为</a:t>
                </a:r>
                <a:r>
                  <a:rPr lang="en-US" altLang="zh-CN" i="1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K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类时，样本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i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和样本</a:t>
                </a: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j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处于同一个类中，则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𝑀</m:t>
                        </m:r>
                      </m:e>
                      <m:sub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𝑠</m:t>
                            </m:r>
                          </m:e>
                        </m:d>
                      </m:sub>
                      <m:sup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𝐾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=1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；否则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𝑀</m:t>
                        </m:r>
                      </m:e>
                      <m:sub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𝑠</m:t>
                            </m:r>
                          </m:e>
                        </m:d>
                      </m:sub>
                      <m:sup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𝐾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0</m:t>
                    </m:r>
                  </m:oMath>
                </a14:m>
                <a:endParaRPr lang="en-US" altLang="zh-CN" b="0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eaLnBrk="0" hangingPunct="0">
                  <a:spcBef>
                    <a:spcPts val="1200"/>
                  </a:spcBef>
                </a:pP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聚类数为</a:t>
                </a: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K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时的整体一致性矩阵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𝑀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𝐾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:</a:t>
                </a:r>
              </a:p>
              <a:p>
                <a:pPr eaLnBrk="0" hangingPunct="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𝑀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𝐾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𝑠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𝑀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  <m:t>𝑠</m:t>
                                      </m:r>
                                    </m:e>
                                  </m:d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  <m:t>𝐾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eaLnBrk="0" hangingPunct="0">
                  <a:spcBef>
                    <a:spcPts val="1200"/>
                  </a:spcBef>
                </a:pPr>
                <a:r>
                  <a:rPr lang="en-US" altLang="zh-CN" dirty="0">
                    <a:solidFill>
                      <a:srgbClr val="000000"/>
                    </a:solidFill>
                    <a:ea typeface="SimHei" panose="02010609060101010101" pitchFamily="49" charset="-122"/>
                  </a:rPr>
                  <a:t>	</a:t>
                </a:r>
                <a:r>
                  <a:rPr lang="zh-CN" altLang="en-US" dirty="0">
                    <a:solidFill>
                      <a:srgbClr val="000000"/>
                    </a:solidFill>
                    <a:ea typeface="SimHei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𝑠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ea typeface="SimHei" panose="02010609060101010101" pitchFamily="49" charset="-122"/>
                  </a:rPr>
                  <a:t>为指示矩阵，但样本</a:t>
                </a:r>
                <a:r>
                  <a:rPr lang="en-US" altLang="zh-CN" dirty="0" err="1">
                    <a:solidFill>
                      <a:srgbClr val="000000"/>
                    </a:solidFill>
                    <a:ea typeface="SimHei" panose="02010609060101010101" pitchFamily="49" charset="-122"/>
                  </a:rPr>
                  <a:t>i</a:t>
                </a:r>
                <a:r>
                  <a:rPr lang="zh-CN" altLang="en-US" dirty="0">
                    <a:solidFill>
                      <a:srgbClr val="000000"/>
                    </a:solidFill>
                    <a:ea typeface="SimHei" panose="02010609060101010101" pitchFamily="49" charset="-122"/>
                  </a:rPr>
                  <a:t>和</a:t>
                </a:r>
                <a:r>
                  <a:rPr lang="en-US" altLang="zh-CN" dirty="0">
                    <a:solidFill>
                      <a:srgbClr val="000000"/>
                    </a:solidFill>
                    <a:ea typeface="SimHei" panose="02010609060101010101" pitchFamily="49" charset="-122"/>
                  </a:rPr>
                  <a:t>j</a:t>
                </a:r>
                <a:r>
                  <a:rPr lang="zh-CN" altLang="en-US" dirty="0">
                    <a:solidFill>
                      <a:srgbClr val="000000"/>
                    </a:solidFill>
                    <a:ea typeface="SimHei" panose="02010609060101010101" pitchFamily="49" charset="-122"/>
                  </a:rPr>
                  <a:t>都出现在数据集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𝐷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𝑆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ea typeface="SimHei" panose="02010609060101010101" pitchFamily="49" charset="-122"/>
                  </a:rPr>
                  <a:t>中时，</a:t>
                </a:r>
                <a:r>
                  <a:rPr lang="en-US" altLang="zh-CN" dirty="0">
                    <a:solidFill>
                      <a:srgbClr val="000000"/>
                    </a:solidFill>
                    <a:ea typeface="SimHe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𝑗</m:t>
                        </m:r>
                      </m:e>
                    </m:d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=1</m:t>
                    </m:r>
                  </m:oMath>
                </a14:m>
                <a:endParaRPr lang="zh-CN" altLang="en-US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3E3B4D5-7597-4462-8511-94569EFB6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02" y="1052736"/>
                <a:ext cx="11198596" cy="4201343"/>
              </a:xfrm>
              <a:prstGeom prst="rect">
                <a:avLst/>
              </a:prstGeom>
              <a:blipFill>
                <a:blip r:embed="rId2"/>
                <a:stretch>
                  <a:fillRect l="-816" t="-1597" r="-381" b="-1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2B899254-BFD0-4ECA-9233-72E6D52A3BBC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3659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68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6B3455-788D-4667-B73B-93341B6BD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71" y="1339916"/>
            <a:ext cx="9206058" cy="5053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C355968-B605-41D3-ADF3-A84B20C1EC84}"/>
                  </a:ext>
                </a:extLst>
              </p:cNvPr>
              <p:cNvSpPr/>
              <p:nvPr/>
            </p:nvSpPr>
            <p:spPr>
              <a:xfrm>
                <a:off x="496702" y="544470"/>
                <a:ext cx="11198596" cy="596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dirty="0">
                    <a:solidFill>
                      <a:srgbClr val="000000"/>
                    </a:solidFill>
                    <a:ea typeface="SimHei" panose="02010609060101010101" pitchFamily="49" charset="-122"/>
                  </a:rPr>
                  <a:t>一致性矩阵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𝑀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𝐾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)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是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对称矩阵，可以可视化观察聚类结果的稳定性</a:t>
                </a:r>
                <a:endParaRPr lang="en-US" altLang="zh-CN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C355968-B605-41D3-ADF3-A84B20C1E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02" y="544470"/>
                <a:ext cx="11198596" cy="596382"/>
              </a:xfrm>
              <a:prstGeom prst="rect">
                <a:avLst/>
              </a:prstGeom>
              <a:blipFill>
                <a:blip r:embed="rId3"/>
                <a:stretch>
                  <a:fillRect l="-816" b="-183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A8981236-A480-46DE-9763-C7413FC7AA0A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2831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69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E4C4F90-720E-4E7D-B1E9-A7A52324E494}"/>
                  </a:ext>
                </a:extLst>
              </p:cNvPr>
              <p:cNvSpPr/>
              <p:nvPr/>
            </p:nvSpPr>
            <p:spPr>
              <a:xfrm>
                <a:off x="496702" y="887182"/>
                <a:ext cx="11198596" cy="5153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hangingPunct="0">
                  <a:spcBef>
                    <a:spcPts val="1200"/>
                  </a:spcBef>
                </a:pPr>
                <a:r>
                  <a:rPr lang="zh-CN" altLang="en-US" sz="2800" dirty="0">
                    <a:solidFill>
                      <a:srgbClr val="000000"/>
                    </a:solidFill>
                    <a:ea typeface="SimHei" panose="02010609060101010101" pitchFamily="49" charset="-122"/>
                  </a:rPr>
                  <a:t>关于外层聚类结果</a:t>
                </a:r>
                <a:endParaRPr lang="en-US" altLang="zh-CN" sz="2800" dirty="0">
                  <a:solidFill>
                    <a:srgbClr val="000000"/>
                  </a:solidFill>
                  <a:ea typeface="SimHei" panose="02010609060101010101" pitchFamily="49" charset="-122"/>
                </a:endParaRPr>
              </a:p>
              <a:p>
                <a:pPr eaLnBrk="0" hangingPunct="0">
                  <a:spcBef>
                    <a:spcPts val="1200"/>
                  </a:spcBef>
                </a:pPr>
                <a:r>
                  <a:rPr lang="en-US" altLang="zh-CN" sz="2800" dirty="0">
                    <a:solidFill>
                      <a:srgbClr val="000000"/>
                    </a:solidFill>
                    <a:ea typeface="SimHei" panose="02010609060101010101" pitchFamily="49" charset="-122"/>
                  </a:rPr>
                  <a:t>       </a:t>
                </a:r>
                <a:r>
                  <a:rPr lang="zh-CN" altLang="en-US" dirty="0">
                    <a:solidFill>
                      <a:srgbClr val="000000"/>
                    </a:solidFill>
                    <a:ea typeface="SimHei" panose="02010609060101010101" pitchFamily="49" charset="-122"/>
                  </a:rPr>
                  <a:t>定义新的距离度量矩阵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𝐷𝑖𝑠𝑡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𝐾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)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𝑀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𝐾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，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ea typeface="SimHei" panose="02010609060101010101" pitchFamily="49" charset="-122"/>
                  </a:rPr>
                  <a:t>在此距离矩阵进行聚类，得到最终的聚类结果</a:t>
                </a:r>
                <a:endParaRPr lang="en-US" altLang="zh-CN" dirty="0">
                  <a:solidFill>
                    <a:srgbClr val="000000"/>
                  </a:solidFill>
                  <a:ea typeface="SimHei" panose="02010609060101010101" pitchFamily="49" charset="-122"/>
                </a:endParaRPr>
              </a:p>
              <a:p>
                <a:pPr eaLnBrk="0" hangingPunct="0">
                  <a:spcBef>
                    <a:spcPts val="1200"/>
                  </a:spcBef>
                </a:pPr>
                <a:endParaRPr lang="en-US" altLang="zh-CN" dirty="0">
                  <a:solidFill>
                    <a:srgbClr val="000000"/>
                  </a:solidFill>
                  <a:ea typeface="SimHei" panose="02010609060101010101" pitchFamily="49" charset="-122"/>
                </a:endParaRPr>
              </a:p>
              <a:p>
                <a:pPr eaLnBrk="0" hangingPunct="0">
                  <a:spcBef>
                    <a:spcPts val="1200"/>
                  </a:spcBef>
                </a:pPr>
                <a:r>
                  <a:rPr lang="zh-CN" altLang="en-US" sz="2800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关于类别数</a:t>
                </a:r>
                <a:r>
                  <a:rPr lang="en-US" altLang="zh-CN" sz="2800" i="1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K</a:t>
                </a:r>
              </a:p>
              <a:p>
                <a:pPr eaLnBrk="0" hangingPunct="0">
                  <a:spcBef>
                    <a:spcPts val="1200"/>
                  </a:spcBef>
                </a:pPr>
                <a:r>
                  <a:rPr lang="en-US" altLang="zh-CN" i="1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	</a:t>
                </a:r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定义</a:t>
                </a: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CDF</a:t>
                </a:r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函数：</a:t>
                </a:r>
                <a:endPara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eaLnBrk="0" hangingPunct="0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CDF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𝐾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&lt;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𝐼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</a:rPr>
                                            <m:t>𝐾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CN" sz="28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𝑁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𝑁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−1)/2</m:t>
                          </m:r>
                        </m:den>
                      </m:f>
                    </m:oMath>
                  </m:oMathPara>
                </a14:m>
                <a:endParaRPr lang="en-US" altLang="zh-CN" sz="2800" dirty="0">
                  <a:solidFill>
                    <a:srgbClr val="000000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eaLnBrk="0" hangingPunct="0">
                  <a:spcBef>
                    <a:spcPts val="1200"/>
                  </a:spcBef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	</a:t>
                </a:r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若一致性高，则</a:t>
                </a: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CDF</a:t>
                </a:r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的取值在</a:t>
                </a:r>
                <a:r>
                  <a:rPr lang="en-US" altLang="zh-CN" i="1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t</a:t>
                </a:r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靠近</a:t>
                </a:r>
                <a:r>
                  <a:rPr lang="en-US" altLang="zh-CN" i="1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0</a:t>
                </a:r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和</a:t>
                </a:r>
                <a:r>
                  <a:rPr lang="en-US" altLang="zh-CN" i="1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1</a:t>
                </a:r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附近变化较大，中间平稳。</a:t>
                </a:r>
                <a:endPara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  <a:p>
                <a:pPr eaLnBrk="0" hangingPunct="0">
                  <a:spcBef>
                    <a:spcPts val="1200"/>
                  </a:spcBef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	</a:t>
                </a:r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若一致性差，则</a:t>
                </a: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CDF</a:t>
                </a:r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的取值随着</a:t>
                </a:r>
                <a:r>
                  <a:rPr lang="en-US" altLang="zh-CN" i="1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t</a:t>
                </a:r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rPr>
                  <a:t>增大缓慢上升。</a:t>
                </a:r>
                <a:endPara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E4C4F90-720E-4E7D-B1E9-A7A52324E4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02" y="887182"/>
                <a:ext cx="11198596" cy="5153270"/>
              </a:xfrm>
              <a:prstGeom prst="rect">
                <a:avLst/>
              </a:prstGeom>
              <a:blipFill>
                <a:blip r:embed="rId2"/>
                <a:stretch>
                  <a:fillRect l="-1088" t="-1657" b="-1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7CD8977A-D0F2-4E54-BEB3-50192B0AD01B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255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626121-20E6-4AD0-8C0C-F12BDFD0F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7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3260391F-C230-4E99-AB90-D493E9AA9E1E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22F389-DBCE-40F5-B641-44C6D00DB5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18" y="2082912"/>
            <a:ext cx="8316146" cy="4154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FB9ECAD-F3A2-4428-A568-AB4CDC75F1C9}"/>
              </a:ext>
            </a:extLst>
          </p:cNvPr>
          <p:cNvSpPr/>
          <p:nvPr/>
        </p:nvSpPr>
        <p:spPr>
          <a:xfrm>
            <a:off x="479376" y="234471"/>
            <a:ext cx="11521280" cy="1828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问题：</a:t>
            </a:r>
            <a:br>
              <a:rPr lang="zh-CN" altLang="en-US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如何选择投影方向？ </a:t>
            </a:r>
            <a:r>
              <a:rPr lang="en-US" altLang="zh-CN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---</a:t>
            </a: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方差最大的准则有时并不一定最有利于聚类 </a:t>
            </a:r>
            <a:br>
              <a:rPr lang="zh-CN" altLang="en-US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en-US" altLang="zh-CN" sz="28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spcBef>
                <a:spcPct val="20000"/>
              </a:spcBef>
            </a:pP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有效的聚类：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D081C0-C2BD-4CAC-A444-2D65DBCB6C37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1834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70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F5BC342-17F3-443C-B879-59B85279AC4D}"/>
                  </a:ext>
                </a:extLst>
              </p:cNvPr>
              <p:cNvSpPr/>
              <p:nvPr/>
            </p:nvSpPr>
            <p:spPr>
              <a:xfrm>
                <a:off x="496702" y="814033"/>
                <a:ext cx="11198596" cy="5750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hangingPunct="0">
                  <a:lnSpc>
                    <a:spcPct val="130000"/>
                  </a:lnSpc>
                  <a:spcBef>
                    <a:spcPct val="20000"/>
                  </a:spcBef>
                </a:pP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比较</a:t>
                </a: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CDF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函数曲线的线下面积</a:t>
                </a: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AUC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来确定聚类数</a:t>
                </a: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K</a:t>
                </a:r>
              </a:p>
              <a:p>
                <a:pPr eaLnBrk="0" hangingPunct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𝐴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𝐾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=2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𝑁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𝑁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−1)/2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𝐶𝐷𝐹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b="0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algn="r" eaLnBrk="0" hangingPunct="0">
                  <a:spcBef>
                    <a:spcPct val="20000"/>
                  </a:spcBef>
                </a:pP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	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,…,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𝑥</m:t>
                            </m:r>
                          </m:e>
                          <m:sub>
                            <m:f>
                              <m:f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𝑁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−1</m:t>
                                </m:r>
                              </m:e>
                            </m:d>
                          </m:sub>
                          <m:sup/>
                        </m:sSubSup>
                      </m:e>
                    </m:d>
                  </m:oMath>
                </a14:m>
                <a:r>
                  <a:rPr lang="zh-CN" altLang="en-US" i="0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是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𝑀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𝐾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元素取值从小到大的排序</a:t>
                </a:r>
                <a:endParaRPr lang="en-US" altLang="zh-CN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eaLnBrk="0" hangingPunct="0">
                  <a:lnSpc>
                    <a:spcPct val="130000"/>
                  </a:lnSpc>
                  <a:spcBef>
                    <a:spcPct val="20000"/>
                  </a:spcBef>
                </a:pP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定义</a:t>
                </a:r>
                <a:endParaRPr lang="en-US" altLang="zh-CN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eaLnBrk="0" hangingPunct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𝐾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𝐾</m:t>
                                  </m:r>
                                </m:e>
                              </m:d>
                              <m:r>
                                <a:rPr lang="zh-CN" alt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，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𝐾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=2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  <m:t>𝐾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</a:rPr>
                                            <m:t>𝐴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</a:rPr>
                                            <m:t>𝐾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</a:rPr>
                                            <m:t>𝐴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</a:rPr>
                                            <m:t>𝐾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，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𝐾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&gt;2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algn="r" eaLnBrk="0" hangingPunct="0">
                  <a:lnSpc>
                    <a:spcPct val="130000"/>
                  </a:lnSpc>
                  <a:spcBef>
                    <a:spcPct val="20000"/>
                  </a:spcBef>
                </a:pP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𝐴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𝐾</m:t>
                            </m:r>
                          </m:e>
                        </m:d>
                      </m:sup>
                    </m:sSup>
                    <m:r>
                      <a:rPr lang="en-US" altLang="zh-CN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max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2,…,</m:t>
                            </m:r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𝐴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𝑘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eaLnBrk="0" hangingPunct="0">
                  <a:lnSpc>
                    <a:spcPct val="130000"/>
                  </a:lnSpc>
                  <a:spcBef>
                    <a:spcPct val="20000"/>
                  </a:spcBef>
                </a:pP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取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𝐾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趋近稳定前一时刻的</a:t>
                </a: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K</a:t>
                </a:r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F5BC342-17F3-443C-B879-59B85279A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02" y="814033"/>
                <a:ext cx="11198596" cy="5750998"/>
              </a:xfrm>
              <a:prstGeom prst="rect">
                <a:avLst/>
              </a:prstGeom>
              <a:blipFill>
                <a:blip r:embed="rId2"/>
                <a:stretch>
                  <a:fillRect l="-816" t="-106" r="-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1D2C2E16-D81B-40DF-849F-0F7AC0F945DD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805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71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D0920C8-19F6-4656-B8D5-883EBA817672}"/>
                  </a:ext>
                </a:extLst>
              </p:cNvPr>
              <p:cNvSpPr/>
              <p:nvPr/>
            </p:nvSpPr>
            <p:spPr>
              <a:xfrm>
                <a:off x="586036" y="548680"/>
                <a:ext cx="11019928" cy="45058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2800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算法伪代码：</a:t>
                </a:r>
                <a:endParaRPr lang="en-US" altLang="zh-CN" sz="2800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输入：</a:t>
                </a:r>
                <a:endParaRPr lang="en-US" altLang="zh-CN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eaLnBrk="0" hangingPunct="0">
                  <a:spcBef>
                    <a:spcPts val="1200"/>
                  </a:spcBef>
                </a:pP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	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样本集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eaLnBrk="0" hangingPunct="0">
                  <a:spcBef>
                    <a:spcPts val="1200"/>
                  </a:spcBef>
                </a:pP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	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可能的聚类类别数集合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𝐶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eaLnBrk="0" hangingPunct="0">
                  <a:spcBef>
                    <a:spcPts val="1200"/>
                  </a:spcBef>
                </a:pP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	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样本重采样策略函数 </a:t>
                </a: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Resample( )</a:t>
                </a:r>
              </a:p>
              <a:p>
                <a:pPr eaLnBrk="0" hangingPunct="0">
                  <a:spcBef>
                    <a:spcPts val="1200"/>
                  </a:spcBef>
                </a:pP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	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内层聚类算法 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Cluster_i</a:t>
                </a: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( )</a:t>
                </a:r>
              </a:p>
              <a:p>
                <a:pPr eaLnBrk="0" hangingPunct="0">
                  <a:spcBef>
                    <a:spcPts val="1200"/>
                  </a:spcBef>
                </a:pP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	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外层聚类算法 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Cluster_o</a:t>
                </a: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( )</a:t>
                </a:r>
              </a:p>
              <a:p>
                <a:pPr eaLnBrk="0" hangingPunct="0">
                  <a:spcBef>
                    <a:spcPts val="1200"/>
                  </a:spcBef>
                </a:pP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	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数据集重采样次数</a:t>
                </a:r>
                <a:r>
                  <a:rPr lang="en-US" altLang="zh-CN" i="1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S</a:t>
                </a:r>
                <a:endParaRPr lang="zh-CN" altLang="en-US" i="1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D0920C8-19F6-4656-B8D5-883EBA8176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36" y="548680"/>
                <a:ext cx="11019928" cy="4505849"/>
              </a:xfrm>
              <a:prstGeom prst="rect">
                <a:avLst/>
              </a:prstGeom>
              <a:blipFill>
                <a:blip r:embed="rId2"/>
                <a:stretch>
                  <a:fillRect l="-1106" b="-2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7C9DF5DB-2DDA-4D3C-9668-22E6EDE79183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973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72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08CF28F-8351-435E-A6CF-138BACD82C38}"/>
                  </a:ext>
                </a:extLst>
              </p:cNvPr>
              <p:cNvSpPr/>
              <p:nvPr/>
            </p:nvSpPr>
            <p:spPr>
              <a:xfrm>
                <a:off x="586036" y="332656"/>
                <a:ext cx="11019928" cy="5158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过程：</a:t>
                </a:r>
                <a:endParaRPr lang="en-US" altLang="zh-CN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eaLnBrk="0" hangingPunct="0">
                  <a:spcBef>
                    <a:spcPts val="600"/>
                  </a:spcBef>
                </a:pP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for</a:t>
                </a:r>
                <a:r>
                  <a:rPr lang="en-US" altLang="zh-CN" i="1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𝐾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i="1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 do</a:t>
                </a:r>
              </a:p>
              <a:p>
                <a:pPr eaLnBrk="0" hangingPunct="0">
                  <a:spcBef>
                    <a:spcPts val="600"/>
                  </a:spcBef>
                </a:pPr>
                <a:r>
                  <a:rPr lang="en-US" altLang="zh-CN" i="1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	</a:t>
                </a: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𝑀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←∅</m:t>
                    </m:r>
                  </m:oMath>
                </a14:m>
                <a:r>
                  <a:rPr lang="en-US" altLang="zh-CN" i="1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	</a:t>
                </a: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黑体" panose="02010609060101010101" pitchFamily="49" charset="-122"/>
                  </a:rPr>
                  <a:t># 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黑体" panose="02010609060101010101" pitchFamily="49" charset="-122"/>
                  </a:rPr>
                  <a:t>初始化连接矩阵为空</a:t>
                </a:r>
                <a:endParaRPr lang="en-US" altLang="zh-CN" dirty="0">
                  <a:solidFill>
                    <a:srgbClr val="000000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eaLnBrk="0" hangingPunct="0">
                  <a:spcBef>
                    <a:spcPts val="600"/>
                  </a:spcBef>
                </a:pPr>
                <a:r>
                  <a:rPr lang="en-US" altLang="zh-CN" i="1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	</a:t>
                </a: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for</a:t>
                </a:r>
                <a:r>
                  <a:rPr lang="en-US" altLang="zh-CN" i="1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 s = 1,2,…,S do</a:t>
                </a:r>
              </a:p>
              <a:p>
                <a:pPr eaLnBrk="0" hangingPunct="0">
                  <a:spcBef>
                    <a:spcPts val="600"/>
                  </a:spcBef>
                </a:pPr>
                <a:r>
                  <a:rPr lang="en-US" altLang="zh-CN" i="1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		</a:t>
                </a: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𝐷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𝑠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)</m:t>
                        </m:r>
                      </m:sup>
                    </m:sSup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𝑅𝑒𝑠𝑎𝑚𝑝𝑙𝑒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altLang="zh-CN" b="0" dirty="0">
                    <a:solidFill>
                      <a:srgbClr val="000000"/>
                    </a:solidFill>
                    <a:latin typeface="+mj-lt"/>
                    <a:ea typeface="Cambria Math" panose="02040503050406030204" pitchFamily="18" charset="0"/>
                  </a:rPr>
                  <a:t> 	</a:t>
                </a: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黑体" panose="02010609060101010101" pitchFamily="49" charset="-122"/>
                  </a:rPr>
                  <a:t># 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黑体" panose="02010609060101010101" pitchFamily="49" charset="-122"/>
                  </a:rPr>
                  <a:t>获得重采样数据集</a:t>
                </a:r>
                <a:endParaRPr lang="en-US" altLang="zh-CN" dirty="0">
                  <a:solidFill>
                    <a:srgbClr val="000000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eaLnBrk="0" hangingPunct="0">
                  <a:spcBef>
                    <a:spcPts val="600"/>
                  </a:spcBef>
                </a:pP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Cambria Math" panose="02040503050406030204" pitchFamily="18" charset="0"/>
                  </a:rPr>
                  <a:t>		</a:t>
                </a: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𝑀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𝑠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)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𝐾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)</m:t>
                        </m:r>
                      </m:sup>
                    </m:sSub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𝐶𝑙𝑢𝑠𝑡𝑒𝑟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𝑠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黑体" panose="02010609060101010101" pitchFamily="49" charset="-122"/>
                  </a:rPr>
                  <a:t>	# 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黑体" panose="02010609060101010101" pitchFamily="49" charset="-122"/>
                  </a:rPr>
                  <a:t>在重采样数据集上的聚类划分</a:t>
                </a:r>
                <a:endParaRPr lang="en-US" altLang="zh-CN" dirty="0">
                  <a:solidFill>
                    <a:srgbClr val="000000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eaLnBrk="0" hangingPunct="0">
                  <a:spcBef>
                    <a:spcPts val="600"/>
                  </a:spcBef>
                </a:pP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黑体" panose="02010609060101010101" pitchFamily="49" charset="-122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𝑀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𝐾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𝑀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𝐾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𝑀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𝑠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)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𝐾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黑体" panose="02010609060101010101" pitchFamily="49" charset="-122"/>
                  </a:rPr>
                  <a:t>		# 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黑体" panose="02010609060101010101" pitchFamily="49" charset="-122"/>
                  </a:rPr>
                  <a:t>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𝑀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𝑠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)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𝐾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)</m:t>
                        </m:r>
                      </m:sup>
                    </m:sSubSup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记录存储到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𝑀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𝐾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dirty="0">
                  <a:solidFill>
                    <a:srgbClr val="000000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eaLnBrk="0" hangingPunct="0">
                  <a:spcBef>
                    <a:spcPts val="600"/>
                  </a:spcBef>
                </a:pPr>
                <a:r>
                  <a:rPr lang="en-US" altLang="zh-CN" i="1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	</a:t>
                </a: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end</a:t>
                </a:r>
              </a:p>
              <a:p>
                <a:pPr eaLnBrk="0" hangingPunct="0">
                  <a:spcBef>
                    <a:spcPts val="600"/>
                  </a:spcBef>
                </a:pPr>
                <a:r>
                  <a:rPr lang="en-US" altLang="zh-CN" i="1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	</a:t>
                </a: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𝑀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𝐾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 通过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𝑀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𝐾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1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)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𝐾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2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)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𝐾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,…,</m:t>
                        </m:r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𝑠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)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𝐾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计算一致矩阵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𝑀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𝐾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eaLnBrk="0" hangingPunct="0">
                  <a:spcBef>
                    <a:spcPts val="600"/>
                  </a:spcBef>
                </a:pP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end</a:t>
                </a:r>
                <a:endParaRPr lang="zh-CN" altLang="en-US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08CF28F-8351-435E-A6CF-138BACD82C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36" y="332656"/>
                <a:ext cx="11019928" cy="5158592"/>
              </a:xfrm>
              <a:prstGeom prst="rect">
                <a:avLst/>
              </a:prstGeom>
              <a:blipFill>
                <a:blip r:embed="rId2"/>
                <a:stretch>
                  <a:fillRect l="-830" b="-1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B7E554C7-7951-42FD-A68B-FB5AA24927C4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87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73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6BEB2B4-7D64-4312-ACF4-AB5A5AB9BB9C}"/>
                  </a:ext>
                </a:extLst>
              </p:cNvPr>
              <p:cNvSpPr/>
              <p:nvPr/>
            </p:nvSpPr>
            <p:spPr>
              <a:xfrm>
                <a:off x="586036" y="692696"/>
                <a:ext cx="11019928" cy="3060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hangingPunct="0">
                  <a:spcBef>
                    <a:spcPts val="1200"/>
                  </a:spcBef>
                </a:pP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通过对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𝑀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m:rPr>
                            <m:nor/>
                          </m:rPr>
                          <a:rPr lang="zh-CN" altLang="en-US" dirty="0">
                            <a:solidFill>
                              <a:srgbClr val="000000"/>
                            </a:solidFill>
                            <a:latin typeface="+mj-lt"/>
                            <a:ea typeface="SimHei" panose="02010609060101010101" pitchFamily="49" charset="-122"/>
                          </a:rPr>
                          <m:t> </m:t>
                        </m:r>
                        <m: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𝑀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3</m:t>
                                </m:r>
                              </m:e>
                            </m:d>
                          </m:sup>
                        </m:sSup>
                        <m:r>
                          <m:rPr>
                            <m:nor/>
                          </m:rPr>
                          <a:rPr lang="zh-CN" altLang="en-US" dirty="0">
                            <a:solidFill>
                              <a:srgbClr val="000000"/>
                            </a:solidFill>
                            <a:latin typeface="+mj-lt"/>
                            <a:ea typeface="SimHei" panose="02010609060101010101" pitchFamily="49" charset="-122"/>
                          </a:rPr>
                          <m:t> </m:t>
                        </m:r>
                        <m:r>
                          <a:rPr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𝑀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SimHei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SimHei" panose="02010609060101010101" pitchFamily="49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SimHei" panose="02010609060101010101" pitchFamily="49" charset="-122"/>
                                      </a:rPr>
                                      <m:t>𝑚𝑎𝑥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  <m:r>
                          <m:rPr>
                            <m:nor/>
                          </m:rPr>
                          <a:rPr lang="zh-CN" altLang="en-US" dirty="0">
                            <a:solidFill>
                              <a:srgbClr val="000000"/>
                            </a:solidFill>
                            <a:latin typeface="+mj-lt"/>
                            <a:ea typeface="SimHei" panose="02010609060101010101" pitchFamily="49" charset="-122"/>
                          </a:rPr>
                          <m:t> </m:t>
                        </m:r>
                      </m:e>
                    </m:d>
                    <m:r>
                      <a:rPr lang="zh-CN" alt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的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计算分析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得到最优的聚类数取值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𝐾</m:t>
                        </m:r>
                      </m:e>
                    </m:acc>
                  </m:oMath>
                </a14:m>
                <a:endParaRPr lang="en-US" altLang="zh-CN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eaLnBrk="0" hangingPunct="0">
                  <a:spcBef>
                    <a:spcPts val="1200"/>
                  </a:spcBef>
                </a:pP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构建距离矩阵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𝑀</m:t>
                            </m:r>
                          </m:e>
                          <m:sup>
                            <m:acc>
                              <m:accPr>
                                <m:chr m:val="̂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𝐾</m:t>
                                </m:r>
                              </m:e>
                            </m:acc>
                          </m:sup>
                        </m:sSup>
                      </m:e>
                    </m:d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，通过外层聚类算法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>
                        <a:solidFill>
                          <a:srgbClr val="000000"/>
                        </a:solidFill>
                        <a:latin typeface="+mj-lt"/>
                        <a:ea typeface="SimHei" panose="02010609060101010101" pitchFamily="49" charset="-122"/>
                      </a:rPr>
                      <m:t>Cluster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00"/>
                        </a:solidFill>
                        <a:latin typeface="+mj-lt"/>
                        <a:ea typeface="SimHei" panose="02010609060101010101" pitchFamily="49" charset="-122"/>
                      </a:rPr>
                      <m:t>_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00"/>
                        </a:solidFill>
                        <a:latin typeface="+mj-lt"/>
                        <a:ea typeface="SimHei" panose="02010609060101010101" pitchFamily="49" charset="-122"/>
                      </a:rPr>
                      <m:t>o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𝑀</m:t>
                            </m:r>
                          </m:e>
                          <m:sup>
                            <m:acc>
                              <m:accPr>
                                <m:chr m:val="̂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𝐾</m:t>
                                </m:r>
                              </m:e>
                            </m:acc>
                          </m:sup>
                        </m:sSup>
                      </m:e>
                    </m:d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将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数据集合</a:t>
                </a: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D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划分到各聚类中</a:t>
                </a:r>
                <a:endParaRPr lang="en-US" altLang="zh-CN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eaLnBrk="0" hangingPunct="0">
                  <a:spcBef>
                    <a:spcPts val="1200"/>
                  </a:spcBef>
                </a:pPr>
                <a:endParaRPr lang="en-US" altLang="zh-CN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eaLnBrk="0" hangingPunct="0">
                  <a:spcBef>
                    <a:spcPts val="1200"/>
                  </a:spcBef>
                </a:pP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输出：</a:t>
                </a:r>
                <a:endParaRPr lang="en-US" altLang="zh-CN" dirty="0">
                  <a:solidFill>
                    <a:srgbClr val="000000"/>
                  </a:solidFill>
                  <a:latin typeface="+mj-lt"/>
                  <a:ea typeface="SimHei" panose="02010609060101010101" pitchFamily="49" charset="-122"/>
                </a:endParaRPr>
              </a:p>
              <a:p>
                <a:pPr eaLnBrk="0" hangingPunct="0">
                  <a:spcBef>
                    <a:spcPts val="1200"/>
                  </a:spcBef>
                </a:pPr>
                <a:r>
                  <a:rPr lang="en-US" altLang="zh-CN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	</a:t>
                </a:r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聚类数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𝐾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以及聚类簇划分结果</a:t>
                </a:r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6BEB2B4-7D64-4312-ACF4-AB5A5AB9B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36" y="692696"/>
                <a:ext cx="11019928" cy="3060646"/>
              </a:xfrm>
              <a:prstGeom prst="rect">
                <a:avLst/>
              </a:prstGeom>
              <a:blipFill>
                <a:blip r:embed="rId2"/>
                <a:stretch>
                  <a:fillRect l="-830" t="-1394" b="-29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66E1B61-312C-470F-8D4C-24AC9C1868FA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653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DC6B896-CEAA-455F-96D5-E3F0155B07B7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74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标题 11">
            <a:extLst>
              <a:ext uri="{FF2B5EF4-FFF2-40B4-BE49-F238E27FC236}">
                <a16:creationId xmlns:a16="http://schemas.microsoft.com/office/drawing/2014/main" id="{F14EA775-2FBA-466C-8091-E450D4842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468" y="235496"/>
            <a:ext cx="10726216" cy="877586"/>
          </a:xfrm>
        </p:spPr>
        <p:txBody>
          <a:bodyPr/>
          <a:lstStyle/>
          <a:p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11.9 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讨论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C1ED8A-BEDF-4D5C-93E9-9DE9F7CEE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835093"/>
            <a:ext cx="4536504" cy="437789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B13044B-6594-4AF8-B0DA-DCB9960CD640}"/>
              </a:ext>
            </a:extLst>
          </p:cNvPr>
          <p:cNvSpPr/>
          <p:nvPr/>
        </p:nvSpPr>
        <p:spPr>
          <a:xfrm>
            <a:off x="692696" y="1231178"/>
            <a:ext cx="10875912" cy="1835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样本特征各分量的尺度比例会影响聚类结果</a:t>
            </a:r>
            <a:endParaRPr lang="en-US" altLang="zh-CN" dirty="0">
              <a:solidFill>
                <a:srgbClr val="000000"/>
              </a:solidFill>
              <a:latin typeface="+mj-lt"/>
              <a:ea typeface="SimHei" panose="02010609060101010101" pitchFamily="49" charset="-122"/>
            </a:endParaRP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</a:rPr>
              <a:t>非监督学习结果的解释</a:t>
            </a:r>
            <a:endParaRPr lang="en-US" altLang="zh-CN" dirty="0">
              <a:solidFill>
                <a:srgbClr val="000000"/>
              </a:solidFill>
              <a:latin typeface="+mj-lt"/>
              <a:ea typeface="SimHei" panose="02010609060101010101" pitchFamily="49" charset="-122"/>
            </a:endParaRPr>
          </a:p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endParaRPr lang="zh-CN" altLang="en-US" dirty="0">
              <a:solidFill>
                <a:srgbClr val="000000"/>
              </a:solidFill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5402DA-1C40-4D5C-9D1E-5F3E76C0D80D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334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626121-20E6-4AD0-8C0C-F12BDFD0F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8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3260391F-C230-4E99-AB90-D493E9AA9E1E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A1AE6D-1080-4A50-92D5-2B19B302A5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20" y="1800747"/>
            <a:ext cx="6840760" cy="415246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2E760F6-7A39-4D5A-88F6-70CE5CA8C9FC}"/>
              </a:ext>
            </a:extLst>
          </p:cNvPr>
          <p:cNvSpPr/>
          <p:nvPr/>
        </p:nvSpPr>
        <p:spPr>
          <a:xfrm>
            <a:off x="839416" y="620688"/>
            <a:ext cx="10590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失败的聚类：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8575F4-AFF7-46AD-9C9D-B1B51C2D54F5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695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626121-20E6-4AD0-8C0C-F12BDFD0F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99564-EDC3-4130-815E-40135C708A99}" type="slidenum">
              <a:rPr lang="en-US" altLang="zh-CN" smtClean="0">
                <a:solidFill>
                  <a:srgbClr val="FFFFFF"/>
                </a:solidFill>
              </a:rPr>
              <a:pPr>
                <a:defRPr/>
              </a:pPr>
              <a:t>9</a:t>
            </a:fld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3260391F-C230-4E99-AB90-D493E9AA9E1E}"/>
              </a:ext>
            </a:extLst>
          </p:cNvPr>
          <p:cNvSpPr txBox="1">
            <a:spLocks/>
          </p:cNvSpPr>
          <p:nvPr/>
        </p:nvSpPr>
        <p:spPr bwMode="auto">
          <a:xfrm>
            <a:off x="8890000" y="6165304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41131272-AF3B-486E-8D35-82762C2A6028}" type="slidenum">
              <a:rPr lang="en-US" altLang="zh-CN" smtClean="0">
                <a:solidFill>
                  <a:srgbClr val="000000"/>
                </a:solidFill>
              </a:rPr>
              <a:pPr/>
              <a:t>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标题 11">
            <a:extLst>
              <a:ext uri="{FF2B5EF4-FFF2-40B4-BE49-F238E27FC236}">
                <a16:creationId xmlns:a16="http://schemas.microsoft.com/office/drawing/2014/main" id="{0D55FD07-D07E-48DF-8155-3E6AF426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48680"/>
            <a:ext cx="10363200" cy="1143000"/>
          </a:xfrm>
        </p:spPr>
        <p:txBody>
          <a:bodyPr/>
          <a:lstStyle/>
          <a:p>
            <a:pPr marL="0" indent="0" eaLnBrk="1" hangingPunct="1">
              <a:spcBef>
                <a:spcPts val="1200"/>
              </a:spcBef>
              <a:buNone/>
            </a:pPr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11.3 </a:t>
            </a: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混合模型的估计：</a:t>
            </a:r>
            <a:r>
              <a:rPr lang="zh-CN" altLang="en-US" sz="40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非监督参数估计</a:t>
            </a:r>
            <a:endParaRPr lang="en-US" altLang="zh-CN" sz="4000" dirty="0">
              <a:solidFill>
                <a:schemeClr val="bg2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5A769B65-D8A5-401D-A26A-A5A465E6B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376" y="1978496"/>
            <a:ext cx="10870232" cy="41148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定义：</a:t>
            </a:r>
            <a:endParaRPr lang="en-US" altLang="zh-CN" dirty="0">
              <a:solidFill>
                <a:srgbClr val="0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lang="zh-CN" altLang="en-US" sz="28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非监督参数估计指</a:t>
            </a:r>
            <a:r>
              <a:rPr lang="zh-CN" altLang="en-US" sz="2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样本类别未知，但各类条件概率密度函数的形式已知，根据所有样本估计各类密度函数中的参数</a:t>
            </a:r>
            <a:r>
              <a:rPr lang="zh-CN" altLang="en-US" sz="28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。</a:t>
            </a:r>
            <a:endParaRPr lang="en-US" altLang="zh-CN" sz="2800" dirty="0">
              <a:solidFill>
                <a:srgbClr val="0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800" dirty="0">
              <a:solidFill>
                <a:srgbClr val="0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CN" altLang="en-US" sz="28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本节只介绍非监督最大似然估计的思路</a:t>
            </a:r>
            <a:endParaRPr lang="en-US" altLang="zh-CN" sz="2800" dirty="0">
              <a:solidFill>
                <a:srgbClr val="0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br>
              <a:rPr lang="zh-CN" altLang="en-US" sz="2400" dirty="0"/>
            </a:br>
            <a:endParaRPr lang="zh-CN" altLang="en-US" sz="2400" dirty="0"/>
          </a:p>
          <a:p>
            <a:pPr marL="400050" lvl="1" indent="0">
              <a:buNone/>
            </a:pPr>
            <a:endParaRPr lang="en-US" altLang="zh-CN" sz="2400" b="1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7506A25-F5AD-4CF3-B928-02C0BA474C28}"/>
              </a:ext>
            </a:extLst>
          </p:cNvPr>
          <p:cNvSpPr/>
          <p:nvPr/>
        </p:nvSpPr>
        <p:spPr>
          <a:xfrm>
            <a:off x="3329236" y="18724"/>
            <a:ext cx="888744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  <a:spcBef>
                <a:spcPct val="20000"/>
              </a:spcBef>
              <a:defRPr/>
            </a:pP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清华大学 张学工、汪小我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模式识别（第四版）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模式识别与机器学习</a:t>
            </a:r>
            <a:r>
              <a:rPr lang="en-US" altLang="zh-CN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400" b="1" kern="0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参考课件</a:t>
            </a:r>
            <a:endParaRPr lang="en-US" altLang="zh-CN" sz="1400" b="1" kern="0" dirty="0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826184"/>
      </p:ext>
    </p:extLst>
  </p:cSld>
  <p:clrMapOvr>
    <a:masterClrMapping/>
  </p:clrMapOvr>
</p:sld>
</file>

<file path=ppt/theme/theme1.xml><?xml version="1.0" encoding="utf-8"?>
<a:theme xmlns:a="http://schemas.openxmlformats.org/drawingml/2006/main" name="1_默认设计模板">
  <a:themeElements>
    <a:clrScheme name="默认设计模板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默认设计模板">
  <a:themeElements>
    <a:clrScheme name="默认设计模板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5204</TotalTime>
  <Words>6740</Words>
  <Application>Microsoft Office PowerPoint</Application>
  <PresentationFormat>宽屏</PresentationFormat>
  <Paragraphs>703</Paragraphs>
  <Slides>74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74</vt:i4>
      </vt:variant>
    </vt:vector>
  </HeadingPairs>
  <TitlesOfParts>
    <vt:vector size="87" baseType="lpstr">
      <vt:lpstr>黑</vt:lpstr>
      <vt:lpstr>黑体</vt:lpstr>
      <vt:lpstr>黑体</vt:lpstr>
      <vt:lpstr>华文细黑</vt:lpstr>
      <vt:lpstr>宋体</vt:lpstr>
      <vt:lpstr>微软雅黑</vt:lpstr>
      <vt:lpstr>Arial</vt:lpstr>
      <vt:lpstr>Cambria Math</vt:lpstr>
      <vt:lpstr>Times New Roman</vt:lpstr>
      <vt:lpstr>Wingdings</vt:lpstr>
      <vt:lpstr>Wingdings 2</vt:lpstr>
      <vt:lpstr>1_默认设计模板</vt:lpstr>
      <vt:lpstr>2_默认设计模板</vt:lpstr>
      <vt:lpstr>模式识别（第四版） ——模式识别与机器学习</vt:lpstr>
      <vt:lpstr>第11章 非监督学习与聚类</vt:lpstr>
      <vt:lpstr>本章主要内容</vt:lpstr>
      <vt:lpstr>11.1 引言</vt:lpstr>
      <vt:lpstr>11.2 基于模型的聚类方法：单峰子集分离法</vt:lpstr>
      <vt:lpstr>PowerPoint 演示文稿</vt:lpstr>
      <vt:lpstr>PowerPoint 演示文稿</vt:lpstr>
      <vt:lpstr>PowerPoint 演示文稿</vt:lpstr>
      <vt:lpstr>11.3 混合模型的估计：非监督参数估计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11.4 动态聚类算法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11.5 模糊聚类算法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11.6 分级聚类算法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11.7 自组织映射（SOM）神经网络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11.8 一致聚类方法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11.9 讨论</vt:lpstr>
    </vt:vector>
  </TitlesOfParts>
  <Company>Tsinghua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统计模式识别导论</dc:title>
  <dc:creator>Xuegong Zhang</dc:creator>
  <cp:lastModifiedBy>Xuegong Zhang</cp:lastModifiedBy>
  <cp:revision>561</cp:revision>
  <cp:lastPrinted>2016-09-11T15:29:02Z</cp:lastPrinted>
  <dcterms:created xsi:type="dcterms:W3CDTF">2001-02-14T02:31:42Z</dcterms:created>
  <dcterms:modified xsi:type="dcterms:W3CDTF">2021-08-02T07:49:46Z</dcterms:modified>
</cp:coreProperties>
</file>